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entation.xml" ContentType="application/vnd.openxmlformats-officedocument.presentationml.presentation.main+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slideLayouts/slideLayout34.xml" ContentType="application/vnd.openxmlformats-officedocument.presentationml.slideLayou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35.xml" ContentType="application/vnd.openxmlformats-officedocument.presentationml.slideLayout+xml"/>
  <Override PartName="/ppt/notesSlides/notesSlide2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Lst>
  <p:notesMasterIdLst>
    <p:notesMasterId r:id="rId47"/>
  </p:notesMasterIdLst>
  <p:sldIdLst>
    <p:sldId id="256" r:id="rId4"/>
    <p:sldId id="257" r:id="rId5"/>
    <p:sldId id="636" r:id="rId6"/>
    <p:sldId id="618" r:id="rId7"/>
    <p:sldId id="631" r:id="rId8"/>
    <p:sldId id="598" r:id="rId9"/>
    <p:sldId id="633" r:id="rId10"/>
    <p:sldId id="661" r:id="rId11"/>
    <p:sldId id="345" r:id="rId12"/>
    <p:sldId id="662" r:id="rId13"/>
    <p:sldId id="692" r:id="rId14"/>
    <p:sldId id="664" r:id="rId15"/>
    <p:sldId id="668" r:id="rId16"/>
    <p:sldId id="667" r:id="rId17"/>
    <p:sldId id="665" r:id="rId18"/>
    <p:sldId id="693" r:id="rId19"/>
    <p:sldId id="694" r:id="rId20"/>
    <p:sldId id="695" r:id="rId21"/>
    <p:sldId id="696" r:id="rId22"/>
    <p:sldId id="679" r:id="rId23"/>
    <p:sldId id="680" r:id="rId24"/>
    <p:sldId id="697" r:id="rId25"/>
    <p:sldId id="698" r:id="rId26"/>
    <p:sldId id="699" r:id="rId27"/>
    <p:sldId id="700" r:id="rId28"/>
    <p:sldId id="701" r:id="rId29"/>
    <p:sldId id="702" r:id="rId30"/>
    <p:sldId id="703" r:id="rId31"/>
    <p:sldId id="706" r:id="rId32"/>
    <p:sldId id="705" r:id="rId33"/>
    <p:sldId id="707" r:id="rId34"/>
    <p:sldId id="708" r:id="rId35"/>
    <p:sldId id="709" r:id="rId36"/>
    <p:sldId id="710" r:id="rId37"/>
    <p:sldId id="711" r:id="rId38"/>
    <p:sldId id="712" r:id="rId39"/>
    <p:sldId id="686" r:id="rId40"/>
    <p:sldId id="687" r:id="rId41"/>
    <p:sldId id="688" r:id="rId42"/>
    <p:sldId id="689" r:id="rId43"/>
    <p:sldId id="691" r:id="rId44"/>
    <p:sldId id="713" r:id="rId45"/>
    <p:sldId id="62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FDFF"/>
    <a:srgbClr val="FDFFC3"/>
    <a:srgbClr val="DCEE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autoAdjust="0"/>
    <p:restoredTop sz="63972" autoAdjust="0"/>
  </p:normalViewPr>
  <p:slideViewPr>
    <p:cSldViewPr>
      <p:cViewPr varScale="1">
        <p:scale>
          <a:sx n="71" d="100"/>
          <a:sy n="71" d="100"/>
        </p:scale>
        <p:origin x="2120" y="18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customXml" Target="../customXml/item2.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ustomXml" Target="../customXml/item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73CECA-B456-4C20-B891-E56586F51E0A}" type="datetimeFigureOut">
              <a:rPr lang="en-US" smtClean="0"/>
              <a:pPr/>
              <a:t>12/3/24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4F101-2D8D-450C-8C3B-18B64BF5241F}" type="slidenum">
              <a:rPr lang="en-US" smtClean="0"/>
              <a:pPr/>
              <a:t>‹#›</a:t>
            </a:fld>
            <a:endParaRPr lang="en-US"/>
          </a:p>
        </p:txBody>
      </p:sp>
    </p:spTree>
    <p:extLst>
      <p:ext uri="{BB962C8B-B14F-4D97-AF65-F5344CB8AC3E}">
        <p14:creationId xmlns:p14="http://schemas.microsoft.com/office/powerpoint/2010/main" val="2444643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2E74F101-2D8D-450C-8C3B-18B64BF5241F}" type="slidenum">
              <a:rPr lang="en-US" smtClean="0"/>
              <a:pPr/>
              <a:t>1</a:t>
            </a:fld>
            <a:endParaRPr lang="en-US"/>
          </a:p>
        </p:txBody>
      </p:sp>
    </p:spTree>
    <p:extLst>
      <p:ext uri="{BB962C8B-B14F-4D97-AF65-F5344CB8AC3E}">
        <p14:creationId xmlns:p14="http://schemas.microsoft.com/office/powerpoint/2010/main" val="1205864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FCD29A3-CF55-5483-05C3-D206E18A888B}"/>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ACDB720B-E2FA-F1F4-573D-5AD85ACBEA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EC33C45B-AA9E-9238-7E5A-C66C5220AD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655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CFF5C78-C6FF-B799-9C0D-9996C946F208}"/>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5352D12A-D81B-B531-B066-125795A3F5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ACD2AD49-84F8-916A-67E0-0E9B7A4C29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59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E43DDD0D-AA8E-7FCC-5C2F-F4B7177941A1}"/>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12ADBA19-1715-4318-BD2F-53AA749F32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D24FB713-F32D-7DF3-F47A-B1FC7627BD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02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A03623A-F32F-5299-0E18-429DBE88D0CB}"/>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D0A3F5DA-4EEF-03AE-9A62-70B264E91C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A04C8A40-7E51-CBD3-D950-F0391E276D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272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494D5FF-4B80-0D08-04D6-C8CAC983087B}"/>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0CE20AC9-11CD-FF27-CAAE-367B9754C9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EB885195-2302-D256-6F5C-33592C6484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185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36280ED-D62B-A811-FA91-975A2E53BCEF}"/>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1082F860-77C5-1E98-7110-E2B9A1AD28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FE012B2C-4CCF-835E-50EC-C5C8FA9A7B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888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A86B64F-6148-910C-7473-96F9E949667E}"/>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D8B9E3E1-2053-DDA4-8582-ACB40C66A8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AC72DC2A-C75F-4E09-37FC-1B556BA71B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06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1D230E87-2849-0A0C-A6F5-38C5AA179E0C}"/>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FC2B736E-0715-D6E6-1E75-F4FA57AD4C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0A61759F-0A98-902A-6520-F88FBDFFBB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345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22ACC7C-C374-4DF2-2D21-4005051FBFD7}"/>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FD6A6534-3CEF-4FE0-C335-F4CE191E61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34A33595-97A5-3DA9-02E1-CFA1E0D732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691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48EB4DC7-7765-FCDC-8579-316B0A76427E}"/>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A6B63236-8C75-3F1E-DB19-A60F74765F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B9E8A5BB-72C4-0F35-8575-F0B3EC2AE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79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74F101-2D8D-450C-8C3B-18B64BF5241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AA6641FD-8B12-3DC3-78FE-06EED39EA454}"/>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DDA7898B-67DC-DD64-0954-5542344B37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4AA9C03D-1FA9-7B2E-A345-FCFA4A3D96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392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C21C9C8-83C9-0E3E-DC6D-D6CFD756797E}"/>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246A154C-A30B-7F73-D460-F7ACC2E3DF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642EE6C2-4633-FF4B-925B-84807CE698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944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8748D33-4F0F-5B6C-7504-4C10ACD5F29B}"/>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985EA22A-5210-F9EE-90D6-1CCEEEE921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BF5525D5-158E-5BF7-A05D-5C727CC7D1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508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BEF1F94-A8E3-E28E-9549-501E82B279B6}"/>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FB703CBC-08DF-F615-CF5D-C1211FD449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F5A0EFFF-0293-FEAA-8E57-4A71C91D99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583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89556C6C-AEA1-EDF4-4BFB-FDE4197AD939}"/>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151F13D0-E38E-56E3-E995-44FA0B2106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641F5C5A-CE94-7DCC-59F7-83ECC7DE5A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100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58F359A-807A-8979-FE8D-559277C44936}"/>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317228D9-B285-AEE6-D6DB-FEE50461AF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F7D1EFF3-EBBB-DC89-8B8F-9A5F8CBF54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963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D0D2CBC-BB9C-51C3-CB1F-27A5A74E45EC}"/>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25C0E505-E3F5-BCA7-ED8B-6F9194A886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58164484-1C79-DE95-D847-276959B8CB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196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54A22CB-E002-9CCD-14C1-49DF6C9F16C4}"/>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9BD25B60-DE79-FF13-6876-BD54322036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BBE2866A-A5CE-896C-72A6-81CB5326D9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409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8A19B60-A376-76B9-0C4C-5AF101287260}"/>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CEB19E95-DD1E-75C0-9D63-0555DD320B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B4889C61-0D1A-87C5-D636-0518FACFD2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01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D605484-02AA-15FA-1FBB-BF198732AC22}"/>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2C86F484-F620-91B2-A3B5-8577506809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1C5E877D-4F2D-EF54-B8E2-0CE707EC0E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82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59237e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048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C7A3D22B-3D47-E7A2-FF72-23F97B60193C}"/>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2E67EF36-8B0B-82C6-DBED-BD4FF8443A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CB3EA5E7-2A97-A2BA-EAC9-7C4B033FE7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712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5BCB5674-61A9-067E-48C0-80C9F3F8F755}"/>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64A62D96-75B1-B2D8-82D7-5914A95690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AC5914D4-1237-48BB-FB0E-8FEE1CAFC9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247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A61513A-792A-393D-967A-6B619BAE7E60}"/>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A1A8E592-8164-6819-E1AE-28A5E7F3B8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B130EF08-A781-C46C-E9B6-E4C68C44F8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962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46237501-EBD5-3839-63E2-A30AE69B32CB}"/>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13BD3B9E-DCBD-E82A-63F4-02B5BB2306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6B73CCD1-FFFF-9788-F112-30E95A6155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383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21B2996-7CFC-9C57-E964-A6A9506B9B3D}"/>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402D0D9E-D114-A399-9627-3CFF995D0B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E3D271AC-0245-FC77-F468-5E0AA4F2D8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668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41E598FF-CD47-184B-FF15-89D1C36B0A37}"/>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446CC4F8-B047-37E9-E24B-EFEC080F9F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B1DCF5EB-E7A7-0234-D325-31614122DE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254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59237e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278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59237e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Khai phá dữ liệu: </a:t>
            </a:r>
          </a:p>
          <a:p>
            <a:pPr marL="0" lvl="0" indent="0" algn="l" rtl="0">
              <a:spcBef>
                <a:spcPts val="0"/>
              </a:spcBef>
              <a:spcAft>
                <a:spcPts val="0"/>
              </a:spcAft>
              <a:buNone/>
            </a:pPr>
            <a:r>
              <a:rPr lang="en-US"/>
              <a:t>Dự đoán: phân loại, dự đoán</a:t>
            </a:r>
          </a:p>
          <a:p>
            <a:pPr marL="0" lvl="0" indent="0" algn="l" rtl="0">
              <a:spcBef>
                <a:spcPts val="0"/>
              </a:spcBef>
              <a:spcAft>
                <a:spcPts val="0"/>
              </a:spcAft>
              <a:buNone/>
            </a:pPr>
            <a:r>
              <a:rPr lang="en-US"/>
              <a:t>Hồi quy, chuỗi thời gian phân tích</a:t>
            </a:r>
          </a:p>
          <a:p>
            <a:pPr marL="0" lvl="0" indent="0" algn="l" rtl="0">
              <a:spcBef>
                <a:spcPts val="0"/>
              </a:spcBef>
              <a:spcAft>
                <a:spcPts val="0"/>
              </a:spcAft>
              <a:buNone/>
            </a:pPr>
            <a:endParaRPr lang="en-US"/>
          </a:p>
          <a:p>
            <a:pPr marL="0" lvl="0" indent="0" algn="l" rtl="0">
              <a:spcBef>
                <a:spcPts val="0"/>
              </a:spcBef>
              <a:spcAft>
                <a:spcPts val="0"/>
              </a:spcAft>
              <a:buNone/>
            </a:pPr>
            <a:r>
              <a:rPr lang="en-US"/>
              <a:t>Mô tả: cụm, Sự liên tiếp khám phá</a:t>
            </a:r>
          </a:p>
          <a:p>
            <a:pPr marL="0" lvl="0" indent="0" algn="l" rtl="0">
              <a:spcBef>
                <a:spcPts val="0"/>
              </a:spcBef>
              <a:spcAft>
                <a:spcPts val="0"/>
              </a:spcAft>
              <a:buNone/>
            </a:pPr>
            <a:r>
              <a:rPr lang="en-US" b="1"/>
              <a:t>Tóm tắt, </a:t>
            </a:r>
            <a:r>
              <a:rPr lang="en-US"/>
              <a:t>sự kết hợp quy tắc</a:t>
            </a:r>
          </a:p>
          <a:p>
            <a:pPr algn="l"/>
            <a:r>
              <a:rPr lang="vi-VN" b="1" i="0" u="none" strike="noStrike">
                <a:solidFill>
                  <a:srgbClr val="000000"/>
                </a:solidFill>
                <a:effectLst/>
              </a:rPr>
              <a:t>1. Predictive (Dự đoán):</a:t>
            </a:r>
          </a:p>
          <a:p>
            <a:pPr algn="l">
              <a:buFont typeface="Arial" panose="020B0604020202020204" pitchFamily="34" charset="0"/>
              <a:buChar char="•"/>
            </a:pPr>
            <a:r>
              <a:rPr lang="vi-VN" b="0" i="0" u="none" strike="noStrike">
                <a:solidFill>
                  <a:srgbClr val="000000"/>
                </a:solidFill>
                <a:effectLst/>
              </a:rPr>
              <a:t>Đây là các phương pháp khai thác dữ liệu để </a:t>
            </a:r>
            <a:r>
              <a:rPr lang="vi-VN" b="1" i="0" u="none" strike="noStrike">
                <a:solidFill>
                  <a:srgbClr val="000000"/>
                </a:solidFill>
                <a:effectLst/>
              </a:rPr>
              <a:t>dự đoán giá trị hoặc kết quả trong tương lai</a:t>
            </a:r>
            <a:r>
              <a:rPr lang="vi-VN" b="0" i="0" u="none" strike="noStrike">
                <a:solidFill>
                  <a:srgbClr val="000000"/>
                </a:solidFill>
                <a:effectLst/>
              </a:rPr>
              <a:t> dựa trên dữ liệu hiện có.</a:t>
            </a:r>
          </a:p>
          <a:p>
            <a:pPr algn="l">
              <a:buFont typeface="Arial" panose="020B0604020202020204" pitchFamily="34" charset="0"/>
              <a:buChar char="•"/>
            </a:pPr>
            <a:r>
              <a:rPr lang="vi-VN" b="1" i="0" u="none" strike="noStrike">
                <a:solidFill>
                  <a:srgbClr val="000000"/>
                </a:solidFill>
                <a:effectLst/>
              </a:rPr>
              <a:t>Các kỹ thuật chính:</a:t>
            </a:r>
            <a:endParaRPr lang="vi-VN" b="0" i="0" u="none" strike="noStrike">
              <a:solidFill>
                <a:srgbClr val="000000"/>
              </a:solidFill>
              <a:effectLst/>
            </a:endParaRPr>
          </a:p>
          <a:p>
            <a:pPr marL="742950" lvl="1" indent="-285750" algn="l">
              <a:buFont typeface="Arial" panose="020B0604020202020204" pitchFamily="34" charset="0"/>
              <a:buChar char="•"/>
            </a:pPr>
            <a:r>
              <a:rPr lang="vi-VN" b="1" i="0" u="none" strike="noStrike">
                <a:solidFill>
                  <a:srgbClr val="000000"/>
                </a:solidFill>
                <a:effectLst/>
              </a:rPr>
              <a:t>Classification (Phân loại):</a:t>
            </a:r>
            <a:endParaRPr lang="vi-VN" b="0" i="0" u="none" strike="noStrike">
              <a:solidFill>
                <a:srgbClr val="000000"/>
              </a:solidFill>
              <a:effectLst/>
            </a:endParaRPr>
          </a:p>
          <a:p>
            <a:pPr marL="1143000" lvl="2" indent="-228600" algn="l">
              <a:buFont typeface="Arial" panose="020B0604020202020204" pitchFamily="34" charset="0"/>
              <a:buChar char="•"/>
            </a:pPr>
            <a:r>
              <a:rPr lang="vi-VN" b="0" i="0" u="none" strike="noStrike">
                <a:solidFill>
                  <a:srgbClr val="000000"/>
                </a:solidFill>
                <a:effectLst/>
              </a:rPr>
              <a:t>Sử dụng để phân loại dữ liệu vào các nhóm đã biết.</a:t>
            </a:r>
          </a:p>
          <a:p>
            <a:pPr marL="1143000" lvl="2" indent="-228600" algn="l">
              <a:buFont typeface="Arial" panose="020B0604020202020204" pitchFamily="34" charset="0"/>
              <a:buChar char="•"/>
            </a:pPr>
            <a:r>
              <a:rPr lang="vi-VN" b="0" i="0" u="none" strike="noStrike">
                <a:solidFill>
                  <a:srgbClr val="000000"/>
                </a:solidFill>
                <a:effectLst/>
              </a:rPr>
              <a:t>Ví dụ: Dự đoán email là spam hay không.</a:t>
            </a:r>
          </a:p>
          <a:p>
            <a:pPr marL="742950" lvl="1" indent="-285750" algn="l">
              <a:buFont typeface="Arial" panose="020B0604020202020204" pitchFamily="34" charset="0"/>
              <a:buChar char="•"/>
            </a:pPr>
            <a:r>
              <a:rPr lang="vi-VN" b="1" i="0" u="none" strike="noStrike">
                <a:solidFill>
                  <a:srgbClr val="000000"/>
                </a:solidFill>
                <a:effectLst/>
              </a:rPr>
              <a:t>Prediction (Dự đoán):</a:t>
            </a:r>
            <a:endParaRPr lang="vi-VN" b="0" i="0" u="none" strike="noStrike">
              <a:solidFill>
                <a:srgbClr val="000000"/>
              </a:solidFill>
              <a:effectLst/>
            </a:endParaRPr>
          </a:p>
          <a:p>
            <a:pPr marL="1143000" lvl="2" indent="-228600" algn="l">
              <a:buFont typeface="Arial" panose="020B0604020202020204" pitchFamily="34" charset="0"/>
              <a:buChar char="•"/>
            </a:pPr>
            <a:r>
              <a:rPr lang="vi-VN" b="0" i="0" u="none" strike="noStrike">
                <a:solidFill>
                  <a:srgbClr val="000000"/>
                </a:solidFill>
                <a:effectLst/>
              </a:rPr>
              <a:t>Sử dụng để dự đoán một giá trị cụ thể.</a:t>
            </a:r>
          </a:p>
          <a:p>
            <a:pPr marL="1143000" lvl="2" indent="-228600" algn="l">
              <a:buFont typeface="Arial" panose="020B0604020202020204" pitchFamily="34" charset="0"/>
              <a:buChar char="•"/>
            </a:pPr>
            <a:r>
              <a:rPr lang="vi-VN" b="0" i="0" u="none" strike="noStrike">
                <a:solidFill>
                  <a:srgbClr val="000000"/>
                </a:solidFill>
                <a:effectLst/>
              </a:rPr>
              <a:t>Ví dụ: Dự báo doanh thu trong tháng tới.</a:t>
            </a:r>
          </a:p>
          <a:p>
            <a:pPr marL="742950" lvl="1" indent="-285750" algn="l">
              <a:buFont typeface="Arial" panose="020B0604020202020204" pitchFamily="34" charset="0"/>
              <a:buChar char="•"/>
            </a:pPr>
            <a:r>
              <a:rPr lang="vi-VN" b="1" i="0" u="none" strike="noStrike">
                <a:solidFill>
                  <a:srgbClr val="000000"/>
                </a:solidFill>
                <a:effectLst/>
              </a:rPr>
              <a:t>Regression (Hồi quy):</a:t>
            </a:r>
            <a:endParaRPr lang="vi-VN" b="0" i="0" u="none" strike="noStrike">
              <a:solidFill>
                <a:srgbClr val="000000"/>
              </a:solidFill>
              <a:effectLst/>
            </a:endParaRPr>
          </a:p>
          <a:p>
            <a:pPr marL="1143000" lvl="2" indent="-228600" algn="l">
              <a:buFont typeface="Arial" panose="020B0604020202020204" pitchFamily="34" charset="0"/>
              <a:buChar char="•"/>
            </a:pPr>
            <a:r>
              <a:rPr lang="vi-VN" b="0" i="0" u="none" strike="noStrike">
                <a:solidFill>
                  <a:srgbClr val="000000"/>
                </a:solidFill>
                <a:effectLst/>
              </a:rPr>
              <a:t>Là kỹ thuật để dự đoán một biến liên tục dựa trên mối quan hệ giữa các biến.</a:t>
            </a:r>
          </a:p>
          <a:p>
            <a:pPr marL="1143000" lvl="2" indent="-228600" algn="l">
              <a:buFont typeface="Arial" panose="020B0604020202020204" pitchFamily="34" charset="0"/>
              <a:buChar char="•"/>
            </a:pPr>
            <a:r>
              <a:rPr lang="vi-VN" b="0" i="0" u="none" strike="noStrike">
                <a:solidFill>
                  <a:srgbClr val="000000"/>
                </a:solidFill>
                <a:effectLst/>
              </a:rPr>
              <a:t>Ví dụ: Dự đoán giá nhà dựa trên diện tích, vị trí.</a:t>
            </a:r>
          </a:p>
          <a:p>
            <a:pPr marL="742950" lvl="1" indent="-285750" algn="l">
              <a:buFont typeface="Arial" panose="020B0604020202020204" pitchFamily="34" charset="0"/>
              <a:buChar char="•"/>
            </a:pPr>
            <a:r>
              <a:rPr lang="vi-VN" b="1" i="0" u="none" strike="noStrike">
                <a:solidFill>
                  <a:srgbClr val="000000"/>
                </a:solidFill>
                <a:effectLst/>
              </a:rPr>
              <a:t>Time Series Analysis (Phân tích chuỗi thời gian):</a:t>
            </a:r>
            <a:endParaRPr lang="vi-VN" b="0" i="0" u="none" strike="noStrike">
              <a:solidFill>
                <a:srgbClr val="000000"/>
              </a:solidFill>
              <a:effectLst/>
            </a:endParaRPr>
          </a:p>
          <a:p>
            <a:pPr marL="1143000" lvl="2" indent="-228600" algn="l">
              <a:buFont typeface="Arial" panose="020B0604020202020204" pitchFamily="34" charset="0"/>
              <a:buChar char="•"/>
            </a:pPr>
            <a:r>
              <a:rPr lang="vi-VN" b="0" i="0" u="none" strike="noStrike">
                <a:solidFill>
                  <a:srgbClr val="000000"/>
                </a:solidFill>
                <a:effectLst/>
              </a:rPr>
              <a:t>Phân tích dữ liệu theo thời gian để nhận biết xu hướng hoặc mẫu lặp.</a:t>
            </a:r>
          </a:p>
          <a:p>
            <a:pPr marL="1143000" lvl="2" indent="-228600" algn="l">
              <a:buFont typeface="Arial" panose="020B0604020202020204" pitchFamily="34" charset="0"/>
              <a:buChar char="•"/>
            </a:pPr>
            <a:r>
              <a:rPr lang="vi-VN" b="0" i="0" u="none" strike="noStrike">
                <a:solidFill>
                  <a:srgbClr val="000000"/>
                </a:solidFill>
                <a:effectLst/>
              </a:rPr>
              <a:t>Ví dụ: Phân tích số lượng khách hàng theo từng tháng</a:t>
            </a:r>
          </a:p>
          <a:p>
            <a:pPr algn="l"/>
            <a:r>
              <a:rPr lang="vi-VN" b="1" i="0" u="none" strike="noStrike">
                <a:solidFill>
                  <a:srgbClr val="000000"/>
                </a:solidFill>
                <a:effectLst/>
              </a:rPr>
              <a:t>2. Descriptive (Mô tả):</a:t>
            </a:r>
          </a:p>
          <a:p>
            <a:pPr algn="l">
              <a:buFont typeface="Arial" panose="020B0604020202020204" pitchFamily="34" charset="0"/>
              <a:buChar char="•"/>
            </a:pPr>
            <a:r>
              <a:rPr lang="vi-VN" b="0" i="0" u="none" strike="noStrike">
                <a:solidFill>
                  <a:srgbClr val="000000"/>
                </a:solidFill>
                <a:effectLst/>
              </a:rPr>
              <a:t>Tập trung vào việc </a:t>
            </a:r>
            <a:r>
              <a:rPr lang="vi-VN" b="1" i="0" u="none" strike="noStrike">
                <a:solidFill>
                  <a:srgbClr val="000000"/>
                </a:solidFill>
                <a:effectLst/>
              </a:rPr>
              <a:t>tóm tắt, nhóm, hoặc mô tả dữ liệu</a:t>
            </a:r>
            <a:r>
              <a:rPr lang="vi-VN" b="0" i="0" u="none" strike="noStrike">
                <a:solidFill>
                  <a:srgbClr val="000000"/>
                </a:solidFill>
                <a:effectLst/>
              </a:rPr>
              <a:t> để hiểu rõ hơn các mẫu và mối quan hệ.</a:t>
            </a:r>
          </a:p>
          <a:p>
            <a:pPr algn="l">
              <a:buFont typeface="Arial" panose="020B0604020202020204" pitchFamily="34" charset="0"/>
              <a:buChar char="•"/>
            </a:pPr>
            <a:r>
              <a:rPr lang="vi-VN" b="1" i="0" u="none" strike="noStrike">
                <a:solidFill>
                  <a:srgbClr val="000000"/>
                </a:solidFill>
                <a:effectLst/>
              </a:rPr>
              <a:t>Các kỹ thuật chính:</a:t>
            </a:r>
            <a:endParaRPr lang="vi-VN" b="0" i="0" u="none" strike="noStrike">
              <a:solidFill>
                <a:srgbClr val="000000"/>
              </a:solidFill>
              <a:effectLst/>
            </a:endParaRPr>
          </a:p>
          <a:p>
            <a:pPr marL="742950" lvl="1" indent="-285750" algn="l">
              <a:buFont typeface="Arial" panose="020B0604020202020204" pitchFamily="34" charset="0"/>
              <a:buChar char="•"/>
            </a:pPr>
            <a:r>
              <a:rPr lang="vi-VN" b="1" i="0" u="none" strike="noStrike">
                <a:solidFill>
                  <a:srgbClr val="000000"/>
                </a:solidFill>
                <a:effectLst/>
              </a:rPr>
              <a:t>Clustering (Phân cụm):</a:t>
            </a:r>
            <a:endParaRPr lang="vi-VN" b="0" i="0" u="none" strike="noStrike">
              <a:solidFill>
                <a:srgbClr val="000000"/>
              </a:solidFill>
              <a:effectLst/>
            </a:endParaRPr>
          </a:p>
          <a:p>
            <a:pPr marL="1143000" lvl="2" indent="-228600" algn="l">
              <a:buFont typeface="Arial" panose="020B0604020202020204" pitchFamily="34" charset="0"/>
              <a:buChar char="•"/>
            </a:pPr>
            <a:r>
              <a:rPr lang="vi-VN" b="0" i="0" u="none" strike="noStrike">
                <a:solidFill>
                  <a:srgbClr val="000000"/>
                </a:solidFill>
                <a:effectLst/>
              </a:rPr>
              <a:t>Nhóm dữ liệu thành các cụm dựa trên sự giống nhau giữa các điểm dữ liệu.</a:t>
            </a:r>
          </a:p>
          <a:p>
            <a:pPr marL="1143000" lvl="2" indent="-228600" algn="l">
              <a:buFont typeface="Arial" panose="020B0604020202020204" pitchFamily="34" charset="0"/>
              <a:buChar char="•"/>
            </a:pPr>
            <a:r>
              <a:rPr lang="vi-VN" b="0" i="0" u="none" strike="noStrike">
                <a:solidFill>
                  <a:srgbClr val="000000"/>
                </a:solidFill>
                <a:effectLst/>
              </a:rPr>
              <a:t>Ví dụ: Nhóm khách hàng thành các nhóm dựa trên hành vi mua sắm.</a:t>
            </a:r>
          </a:p>
          <a:p>
            <a:pPr marL="742950" lvl="1" indent="-285750" algn="l">
              <a:buFont typeface="Arial" panose="020B0604020202020204" pitchFamily="34" charset="0"/>
              <a:buChar char="•"/>
            </a:pPr>
            <a:r>
              <a:rPr lang="vi-VN" b="1" i="0" u="none" strike="noStrike">
                <a:solidFill>
                  <a:srgbClr val="000000"/>
                </a:solidFill>
                <a:effectLst/>
              </a:rPr>
              <a:t>Summarization (Tóm tắt):</a:t>
            </a:r>
            <a:endParaRPr lang="vi-VN" b="0" i="0" u="none" strike="noStrike">
              <a:solidFill>
                <a:srgbClr val="000000"/>
              </a:solidFill>
              <a:effectLst/>
            </a:endParaRPr>
          </a:p>
          <a:p>
            <a:pPr marL="1143000" lvl="2" indent="-228600" algn="l">
              <a:buFont typeface="Arial" panose="020B0604020202020204" pitchFamily="34" charset="0"/>
              <a:buChar char="•"/>
            </a:pPr>
            <a:r>
              <a:rPr lang="vi-VN" b="0" i="0" u="none" strike="noStrike">
                <a:solidFill>
                  <a:srgbClr val="000000"/>
                </a:solidFill>
                <a:effectLst/>
              </a:rPr>
              <a:t>Tóm tắt dữ liệu lớn để tạo ra thông tin dễ hiểu hơn.</a:t>
            </a:r>
          </a:p>
          <a:p>
            <a:pPr marL="1143000" lvl="2" indent="-228600" algn="l">
              <a:buFont typeface="Arial" panose="020B0604020202020204" pitchFamily="34" charset="0"/>
              <a:buChar char="•"/>
            </a:pPr>
            <a:r>
              <a:rPr lang="vi-VN" b="0" i="0" u="none" strike="noStrike">
                <a:solidFill>
                  <a:srgbClr val="000000"/>
                </a:solidFill>
                <a:effectLst/>
              </a:rPr>
              <a:t>Ví dụ: Tính trung bình hoặc tổng hợp số liệu.</a:t>
            </a:r>
          </a:p>
          <a:p>
            <a:pPr marL="742950" lvl="1" indent="-285750" algn="l">
              <a:buFont typeface="Arial" panose="020B0604020202020204" pitchFamily="34" charset="0"/>
              <a:buChar char="•"/>
            </a:pPr>
            <a:r>
              <a:rPr lang="vi-VN" b="1" i="0" u="none" strike="noStrike">
                <a:solidFill>
                  <a:srgbClr val="000000"/>
                </a:solidFill>
                <a:effectLst/>
              </a:rPr>
              <a:t>Sequence Discovery (Phát hiện chuỗi):</a:t>
            </a:r>
            <a:endParaRPr lang="vi-VN" b="0" i="0" u="none" strike="noStrike">
              <a:solidFill>
                <a:srgbClr val="000000"/>
              </a:solidFill>
              <a:effectLst/>
            </a:endParaRPr>
          </a:p>
          <a:p>
            <a:pPr marL="1143000" lvl="2" indent="-228600" algn="l">
              <a:buFont typeface="Arial" panose="020B0604020202020204" pitchFamily="34" charset="0"/>
              <a:buChar char="•"/>
            </a:pPr>
            <a:r>
              <a:rPr lang="vi-VN" b="0" i="0" u="none" strike="noStrike">
                <a:solidFill>
                  <a:srgbClr val="000000"/>
                </a:solidFill>
                <a:effectLst/>
              </a:rPr>
              <a:t>Tìm kiếm các chuỗi hoặc mẫu xuất hiện thường xuyên trong dữ liệu.</a:t>
            </a:r>
          </a:p>
          <a:p>
            <a:pPr marL="1143000" lvl="2" indent="-228600" algn="l">
              <a:buFont typeface="Arial" panose="020B0604020202020204" pitchFamily="34" charset="0"/>
              <a:buChar char="•"/>
            </a:pPr>
            <a:r>
              <a:rPr lang="vi-VN" b="0" i="0" u="none" strike="noStrike">
                <a:solidFill>
                  <a:srgbClr val="000000"/>
                </a:solidFill>
                <a:effectLst/>
              </a:rPr>
              <a:t>Ví dụ: Phân tích hành vi khách hàng trong giao dịch thương mại điện tử.</a:t>
            </a:r>
          </a:p>
          <a:p>
            <a:pPr marL="742950" lvl="1" indent="-285750" algn="l">
              <a:buFont typeface="Arial" panose="020B0604020202020204" pitchFamily="34" charset="0"/>
              <a:buChar char="•"/>
            </a:pPr>
            <a:r>
              <a:rPr lang="vi-VN" b="1" i="0" u="none" strike="noStrike">
                <a:solidFill>
                  <a:srgbClr val="000000"/>
                </a:solidFill>
                <a:effectLst/>
              </a:rPr>
              <a:t>Association Rules (Luật kết hợp):</a:t>
            </a:r>
            <a:endParaRPr lang="vi-VN" b="0" i="0" u="none" strike="noStrike">
              <a:solidFill>
                <a:srgbClr val="000000"/>
              </a:solidFill>
              <a:effectLst/>
            </a:endParaRPr>
          </a:p>
          <a:p>
            <a:pPr marL="1143000" lvl="2" indent="-228600" algn="l">
              <a:buFont typeface="Arial" panose="020B0604020202020204" pitchFamily="34" charset="0"/>
              <a:buChar char="•"/>
            </a:pPr>
            <a:r>
              <a:rPr lang="vi-VN" b="0" i="0" u="none" strike="noStrike">
                <a:solidFill>
                  <a:srgbClr val="000000"/>
                </a:solidFill>
                <a:effectLst/>
              </a:rPr>
              <a:t>Tìm kiếm mối liên hệ giữa các mục trong dữ liệu.</a:t>
            </a:r>
          </a:p>
          <a:p>
            <a:pPr marL="1143000" lvl="2" indent="-228600" algn="l">
              <a:buFont typeface="Arial" panose="020B0604020202020204" pitchFamily="34" charset="0"/>
              <a:buChar char="•"/>
            </a:pPr>
            <a:r>
              <a:rPr lang="vi-VN" b="0" i="0" u="none" strike="noStrike">
                <a:solidFill>
                  <a:srgbClr val="000000"/>
                </a:solidFill>
                <a:effectLst/>
              </a:rPr>
              <a:t>Ví dụ: Phát hiện rằng khách hàng mua sữa thường sẽ mua bánh mì.</a:t>
            </a:r>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1061841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59237e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510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59237e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167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62EDC277-12F1-661C-93C7-E1FA7042C79B}"/>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2744E3D0-148C-DEE7-05E3-798C0B0196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9BCE8CC5-6771-5BB3-8771-5A12B19D3E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442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3809FDAA-4364-295D-42EE-823C426917CB}"/>
            </a:ext>
          </a:extLst>
        </p:cNvPr>
        <p:cNvGrpSpPr/>
        <p:nvPr/>
      </p:nvGrpSpPr>
      <p:grpSpPr>
        <a:xfrm>
          <a:off x="0" y="0"/>
          <a:ext cx="0" cy="0"/>
          <a:chOff x="0" y="0"/>
          <a:chExt cx="0" cy="0"/>
        </a:xfrm>
      </p:grpSpPr>
      <p:sp>
        <p:nvSpPr>
          <p:cNvPr id="57" name="Google Shape;57;g5959237e4a_0_5:notes">
            <a:extLst>
              <a:ext uri="{FF2B5EF4-FFF2-40B4-BE49-F238E27FC236}">
                <a16:creationId xmlns:a16="http://schemas.microsoft.com/office/drawing/2014/main" id="{3AFF21A9-8C42-1051-27AA-D2A94BCB0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59237e4a_0_5:notes">
            <a:extLst>
              <a:ext uri="{FF2B5EF4-FFF2-40B4-BE49-F238E27FC236}">
                <a16:creationId xmlns:a16="http://schemas.microsoft.com/office/drawing/2014/main" id="{D7263DA9-7F04-498E-AFD0-095212D134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4866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8A7956A-737B-48E4-B22E-522C2AE6D057}"/>
              </a:ext>
            </a:extLst>
          </p:cNvPr>
          <p:cNvGrpSpPr/>
          <p:nvPr/>
        </p:nvGrpSpPr>
        <p:grpSpPr>
          <a:xfrm>
            <a:off x="0" y="1676400"/>
            <a:ext cx="12192000" cy="4419600"/>
            <a:chOff x="0" y="15240"/>
            <a:chExt cx="12219216" cy="6842760"/>
          </a:xfrm>
        </p:grpSpPr>
        <p:pic>
          <p:nvPicPr>
            <p:cNvPr id="7" name="Picture 6">
              <a:extLst>
                <a:ext uri="{FF2B5EF4-FFF2-40B4-BE49-F238E27FC236}">
                  <a16:creationId xmlns:a16="http://schemas.microsoft.com/office/drawing/2014/main" id="{EA02EBBA-0615-45DC-BCA3-37BF697E737C}"/>
                </a:ext>
              </a:extLst>
            </p:cNvPr>
            <p:cNvPicPr>
              <a:picLocks noChangeAspect="1"/>
            </p:cNvPicPr>
            <p:nvPr userDrawn="1"/>
          </p:nvPicPr>
          <p:blipFill>
            <a:blip r:embed="rId2" cstate="print"/>
            <a:stretch>
              <a:fillRect/>
            </a:stretch>
          </p:blipFill>
          <p:spPr>
            <a:xfrm>
              <a:off x="0" y="15240"/>
              <a:ext cx="12219216" cy="6842760"/>
            </a:xfrm>
            <a:prstGeom prst="rect">
              <a:avLst/>
            </a:prstGeom>
          </p:spPr>
        </p:pic>
        <p:sp>
          <p:nvSpPr>
            <p:cNvPr id="8" name="Rectangle 7">
              <a:extLst>
                <a:ext uri="{FF2B5EF4-FFF2-40B4-BE49-F238E27FC236}">
                  <a16:creationId xmlns:a16="http://schemas.microsoft.com/office/drawing/2014/main" id="{1FC1EB87-8D19-4ECD-A009-C90361330B03}"/>
                </a:ext>
              </a:extLst>
            </p:cNvPr>
            <p:cNvSpPr/>
            <p:nvPr userDrawn="1"/>
          </p:nvSpPr>
          <p:spPr>
            <a:xfrm>
              <a:off x="4626591" y="2756848"/>
              <a:ext cx="3984009" cy="672152"/>
            </a:xfrm>
            <a:prstGeom prst="rect">
              <a:avLst/>
            </a:prstGeom>
            <a:solidFill>
              <a:srgbClr val="1E417A"/>
            </a:solidFill>
            <a:ln>
              <a:solidFill>
                <a:srgbClr val="1E41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id="{9A65B5C9-301D-4919-9D5C-5248A8B6363F}"/>
              </a:ext>
            </a:extLst>
          </p:cNvPr>
          <p:cNvSpPr>
            <a:spLocks noGrp="1"/>
          </p:cNvSpPr>
          <p:nvPr>
            <p:ph type="ctrTitle"/>
          </p:nvPr>
        </p:nvSpPr>
        <p:spPr>
          <a:xfrm>
            <a:off x="457200" y="1752599"/>
            <a:ext cx="11201400" cy="1757363"/>
          </a:xfrm>
        </p:spPr>
        <p:txBody>
          <a:bodyPr anchor="ctr"/>
          <a:lstStyle>
            <a:lvl1pPr algn="ctr">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1DE8B9-D0E9-496F-BDDA-FC90AAA993DB}"/>
              </a:ext>
            </a:extLst>
          </p:cNvPr>
          <p:cNvSpPr>
            <a:spLocks noGrp="1"/>
          </p:cNvSpPr>
          <p:nvPr>
            <p:ph type="subTitle" idx="1"/>
          </p:nvPr>
        </p:nvSpPr>
        <p:spPr>
          <a:xfrm>
            <a:off x="1524000" y="3602038"/>
            <a:ext cx="9144000" cy="1655762"/>
          </a:xfrm>
        </p:spPr>
        <p:txBody>
          <a:bodyPr anchor="ct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90142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7DD6-F34B-409E-9125-2DBD744AE0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55934E-7AB0-4C7E-8D53-05FCA35EC3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436B1-D34C-4440-A89A-305ADD8A59EB}"/>
              </a:ext>
            </a:extLst>
          </p:cNvPr>
          <p:cNvSpPr>
            <a:spLocks noGrp="1"/>
          </p:cNvSpPr>
          <p:nvPr>
            <p:ph type="dt" sz="half" idx="10"/>
          </p:nvPr>
        </p:nvSpPr>
        <p:spPr/>
        <p:txBody>
          <a:bodyPr/>
          <a:lstStyle/>
          <a:p>
            <a:fld id="{0A5E6E0D-23EF-4532-8587-7E4D7B3AFEF0}" type="datetime1">
              <a:rPr lang="en-US" smtClean="0"/>
              <a:t>12/3/24</a:t>
            </a:fld>
            <a:endParaRPr lang="en-US"/>
          </a:p>
        </p:txBody>
      </p:sp>
      <p:sp>
        <p:nvSpPr>
          <p:cNvPr id="5" name="Footer Placeholder 4">
            <a:extLst>
              <a:ext uri="{FF2B5EF4-FFF2-40B4-BE49-F238E27FC236}">
                <a16:creationId xmlns:a16="http://schemas.microsoft.com/office/drawing/2014/main" id="{23D5BC98-D8EA-4803-A719-55D9CF468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B864E-D7B6-492E-82C7-2F1227E6AE55}"/>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142495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D1962-2E48-403D-ACD9-D5545245D925}"/>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9287F1-ED5A-41B1-9A4D-3B95B1674899}"/>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F8BB8A-263D-4D43-9935-BC513E692B0C}"/>
              </a:ext>
            </a:extLst>
          </p:cNvPr>
          <p:cNvSpPr>
            <a:spLocks noGrp="1"/>
          </p:cNvSpPr>
          <p:nvPr>
            <p:ph type="dt" sz="half" idx="10"/>
          </p:nvPr>
        </p:nvSpPr>
        <p:spPr/>
        <p:txBody>
          <a:bodyPr/>
          <a:lstStyle/>
          <a:p>
            <a:fld id="{377D2AA7-DE21-4FFB-933A-1403517184D2}" type="datetime1">
              <a:rPr lang="en-US" smtClean="0"/>
              <a:t>12/3/24</a:t>
            </a:fld>
            <a:endParaRPr lang="en-US"/>
          </a:p>
        </p:txBody>
      </p:sp>
      <p:sp>
        <p:nvSpPr>
          <p:cNvPr id="5" name="Footer Placeholder 4">
            <a:extLst>
              <a:ext uri="{FF2B5EF4-FFF2-40B4-BE49-F238E27FC236}">
                <a16:creationId xmlns:a16="http://schemas.microsoft.com/office/drawing/2014/main" id="{BF4654BA-B24F-4F51-9B74-CD7340D21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A243-F794-45F7-9B94-759FBF24EF0C}"/>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3926535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BE1BBB-8888-4762-84A7-02DB1B77E343}" type="datetime1">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7E9D-9918-4D00-85A4-CE373AB2C493}" type="slidenum">
              <a:rPr lang="en-US" smtClean="0"/>
              <a:pPr/>
              <a:t>‹#›</a:t>
            </a:fld>
            <a:endParaRPr lang="en-US"/>
          </a:p>
        </p:txBody>
      </p:sp>
      <p:cxnSp>
        <p:nvCxnSpPr>
          <p:cNvPr id="8" name="Straight Connector 7"/>
          <p:cNvCxnSpPr/>
          <p:nvPr/>
        </p:nvCxnSpPr>
        <p:spPr>
          <a:xfrm>
            <a:off x="1727200" y="990600"/>
            <a:ext cx="10058400" cy="0"/>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173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0" y="115577"/>
            <a:ext cx="12028211" cy="609602"/>
          </a:xfrm>
          <a:prstGeom prst="rect">
            <a:avLst/>
          </a:prstGeom>
        </p:spPr>
        <p:txBody>
          <a:bodyPr spcFirstLastPara="1" wrap="square" lIns="91425" tIns="91425" rIns="91425" bIns="91425" anchor="t" anchorCtr="0"/>
          <a:lstStyle>
            <a:lvl1pPr lvl="0">
              <a:spcBef>
                <a:spcPts val="0"/>
              </a:spcBef>
              <a:spcAft>
                <a:spcPts val="0"/>
              </a:spcAft>
              <a:buSzPts val="2800"/>
              <a:buNone/>
              <a:defRPr sz="2667" b="1">
                <a:latin typeface="Cambria" panose="02040503050406030204" pitchFamily="18"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16600" y="1143000"/>
            <a:ext cx="11811611" cy="4744809"/>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sz="2133">
                <a:solidFill>
                  <a:schemeClr val="tx1"/>
                </a:solidFill>
                <a:latin typeface="Cambria" panose="02040503050406030204" pitchFamily="18" charset="0"/>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745244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FED9D8A-127A-44D6-BDCA-A46B41A39ACF}" type="datetime1">
              <a:rPr lang="en-US" smtClean="0">
                <a:solidFill>
                  <a:prstClr val="black">
                    <a:tint val="75000"/>
                  </a:prstClr>
                </a:solidFill>
              </a:rPr>
              <a:t>12/3/24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sz="1600"/>
            </a:lvl1pPr>
          </a:lstStyle>
          <a:p>
            <a:fld id="{0D63CEA2-B190-446E-988A-AE981FEDC081}" type="slidenum">
              <a:rPr lang="en-US" altLang="en-US" smtClean="0"/>
              <a:pPr/>
              <a:t>‹#›</a:t>
            </a:fld>
            <a:endParaRPr lang="en-US" altLang="en-US"/>
          </a:p>
        </p:txBody>
      </p:sp>
      <p:cxnSp>
        <p:nvCxnSpPr>
          <p:cNvPr id="7" name="Straight Connector 6"/>
          <p:cNvCxnSpPr/>
          <p:nvPr userDrawn="1"/>
        </p:nvCxnSpPr>
        <p:spPr>
          <a:xfrm>
            <a:off x="609600" y="1066800"/>
            <a:ext cx="10058400" cy="0"/>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537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10972800" cy="9144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0B59EC6-8F61-4F7D-8770-C7AC92DF498B}" type="datetime1">
              <a:rPr lang="en-US" smtClean="0">
                <a:solidFill>
                  <a:prstClr val="black">
                    <a:tint val="75000"/>
                  </a:prstClr>
                </a:solidFill>
              </a:rPr>
              <a:t>12/3/24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D3EFBBB-9496-4689-A798-1FE0B5178481}" type="slidenum">
              <a:rPr lang="en-US" altLang="en-US"/>
              <a:pPr/>
              <a:t>‹#›</a:t>
            </a:fld>
            <a:endParaRPr lang="en-US" altLang="en-US"/>
          </a:p>
        </p:txBody>
      </p:sp>
      <p:cxnSp>
        <p:nvCxnSpPr>
          <p:cNvPr id="7" name="Straight Connector 6"/>
          <p:cNvCxnSpPr>
            <a:cxnSpLocks/>
          </p:cNvCxnSpPr>
          <p:nvPr userDrawn="1"/>
        </p:nvCxnSpPr>
        <p:spPr>
          <a:xfrm>
            <a:off x="0" y="990600"/>
            <a:ext cx="10566400" cy="0"/>
          </a:xfrm>
          <a:prstGeom prst="line">
            <a:avLst/>
          </a:prstGeom>
          <a:ln w="508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857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BDE1A4E-B20E-4CDA-AC54-8ED7F6FDCD10}" type="datetime1">
              <a:rPr lang="en-US" smtClean="0">
                <a:solidFill>
                  <a:prstClr val="black">
                    <a:tint val="75000"/>
                  </a:prstClr>
                </a:solidFill>
              </a:rPr>
              <a:t>12/3/24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F06351-61C5-46BF-9AE3-3FBF1811A770}" type="slidenum">
              <a:rPr lang="en-US" altLang="en-US"/>
              <a:pPr/>
              <a:t>‹#›</a:t>
            </a:fld>
            <a:endParaRPr lang="en-US" altLang="en-US"/>
          </a:p>
        </p:txBody>
      </p:sp>
    </p:spTree>
    <p:extLst>
      <p:ext uri="{BB962C8B-B14F-4D97-AF65-F5344CB8AC3E}">
        <p14:creationId xmlns:p14="http://schemas.microsoft.com/office/powerpoint/2010/main" val="2083781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AC20574-05EC-432F-8974-72CE80C0FEB8}" type="datetime1">
              <a:rPr lang="en-US" smtClean="0">
                <a:solidFill>
                  <a:prstClr val="black">
                    <a:tint val="75000"/>
                  </a:prstClr>
                </a:solidFill>
              </a:rPr>
              <a:t>12/3/24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18FDDBF-4B84-4967-980E-EED8B883E4E4}" type="slidenum">
              <a:rPr lang="en-US" altLang="en-US"/>
              <a:pPr/>
              <a:t>‹#›</a:t>
            </a:fld>
            <a:endParaRPr lang="en-US" altLang="en-US"/>
          </a:p>
        </p:txBody>
      </p:sp>
    </p:spTree>
    <p:extLst>
      <p:ext uri="{BB962C8B-B14F-4D97-AF65-F5344CB8AC3E}">
        <p14:creationId xmlns:p14="http://schemas.microsoft.com/office/powerpoint/2010/main" val="2333658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29BD498-0A88-4590-A110-98DD983D591C}" type="datetime1">
              <a:rPr lang="en-US" smtClean="0">
                <a:solidFill>
                  <a:prstClr val="black">
                    <a:tint val="75000"/>
                  </a:prstClr>
                </a:solidFill>
              </a:rPr>
              <a:t>12/3/24</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8C9683B-BFA9-4003-8396-2DCC26D0EAD5}" type="slidenum">
              <a:rPr lang="en-US" altLang="en-US"/>
              <a:pPr/>
              <a:t>‹#›</a:t>
            </a:fld>
            <a:endParaRPr lang="en-US" altLang="en-US"/>
          </a:p>
        </p:txBody>
      </p:sp>
    </p:spTree>
    <p:extLst>
      <p:ext uri="{BB962C8B-B14F-4D97-AF65-F5344CB8AC3E}">
        <p14:creationId xmlns:p14="http://schemas.microsoft.com/office/powerpoint/2010/main" val="4219914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016CEFE-B815-4E57-A82E-3665152A46A1}" type="datetime1">
              <a:rPr lang="en-US" smtClean="0">
                <a:solidFill>
                  <a:prstClr val="black">
                    <a:tint val="75000"/>
                  </a:prstClr>
                </a:solidFill>
              </a:rPr>
              <a:t>12/3/24</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7131EB63-D90E-4B3B-8FDE-8AFE84F9ED8F}" type="slidenum">
              <a:rPr lang="en-US" altLang="en-US"/>
              <a:pPr/>
              <a:t>‹#›</a:t>
            </a:fld>
            <a:endParaRPr lang="en-US" altLang="en-US"/>
          </a:p>
        </p:txBody>
      </p:sp>
    </p:spTree>
    <p:extLst>
      <p:ext uri="{BB962C8B-B14F-4D97-AF65-F5344CB8AC3E}">
        <p14:creationId xmlns:p14="http://schemas.microsoft.com/office/powerpoint/2010/main" val="435094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A3A8A-8D9D-4979-993C-53F1B4FEA13E}"/>
              </a:ext>
            </a:extLst>
          </p:cNvPr>
          <p:cNvSpPr>
            <a:spLocks noGrp="1"/>
          </p:cNvSpPr>
          <p:nvPr>
            <p:ph type="title"/>
          </p:nvPr>
        </p:nvSpPr>
        <p:spPr>
          <a:xfrm>
            <a:off x="838200" y="269530"/>
            <a:ext cx="10515600" cy="87347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4E362F5-1DB2-428B-B5B8-4D646E42FB94}"/>
              </a:ext>
            </a:extLst>
          </p:cNvPr>
          <p:cNvSpPr>
            <a:spLocks noGrp="1"/>
          </p:cNvSpPr>
          <p:nvPr>
            <p:ph idx="1"/>
          </p:nvPr>
        </p:nvSpPr>
        <p:spPr>
          <a:xfrm>
            <a:off x="838200" y="1295400"/>
            <a:ext cx="10515600" cy="4953000"/>
          </a:xfrm>
        </p:spPr>
        <p:txBody>
          <a:bodyPr/>
          <a:lstStyle>
            <a:lvl1pPr>
              <a:lnSpc>
                <a:spcPct val="100000"/>
              </a:lnSpc>
              <a:spcAft>
                <a:spcPts val="0"/>
              </a:spcAft>
              <a:defRPr/>
            </a:lvl1pPr>
            <a:lvl2pPr>
              <a:lnSpc>
                <a:spcPct val="100000"/>
              </a:lnSpc>
              <a:spcAft>
                <a:spcPts val="0"/>
              </a:spcAft>
              <a:defRPr/>
            </a:lvl2pPr>
            <a:lvl3pPr>
              <a:lnSpc>
                <a:spcPct val="100000"/>
              </a:lnSpc>
              <a:spcAft>
                <a:spcPts val="0"/>
              </a:spcAft>
              <a:defRPr/>
            </a:lvl3pPr>
            <a:lvl4pPr>
              <a:lnSpc>
                <a:spcPct val="100000"/>
              </a:lnSpc>
              <a:spcAft>
                <a:spcPts val="0"/>
              </a:spcAft>
              <a:defRPr/>
            </a:lvl4pPr>
            <a:lvl5pPr>
              <a:lnSpc>
                <a:spcPct val="100000"/>
              </a:lnSpc>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F7FCAA0-5975-46CB-9C63-E26AB4204619}"/>
              </a:ext>
            </a:extLst>
          </p:cNvPr>
          <p:cNvSpPr>
            <a:spLocks noGrp="1"/>
          </p:cNvSpPr>
          <p:nvPr>
            <p:ph type="dt" sz="half" idx="10"/>
          </p:nvPr>
        </p:nvSpPr>
        <p:spPr/>
        <p:txBody>
          <a:bodyPr/>
          <a:lstStyle/>
          <a:p>
            <a:fld id="{7DC405E5-B4D5-46E5-9DAA-C6664471C285}" type="datetime1">
              <a:rPr lang="en-US" smtClean="0"/>
              <a:t>12/3/24</a:t>
            </a:fld>
            <a:endParaRPr lang="en-US"/>
          </a:p>
        </p:txBody>
      </p:sp>
      <p:sp>
        <p:nvSpPr>
          <p:cNvPr id="5" name="Footer Placeholder 4">
            <a:extLst>
              <a:ext uri="{FF2B5EF4-FFF2-40B4-BE49-F238E27FC236}">
                <a16:creationId xmlns:a16="http://schemas.microsoft.com/office/drawing/2014/main" id="{DA3ABA25-2A02-4266-9045-3C7B7C51D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98991-4A8D-4634-9312-B807C089D341}"/>
              </a:ext>
            </a:extLst>
          </p:cNvPr>
          <p:cNvSpPr>
            <a:spLocks noGrp="1"/>
          </p:cNvSpPr>
          <p:nvPr>
            <p:ph type="sldNum" sz="quarter" idx="12"/>
          </p:nvPr>
        </p:nvSpPr>
        <p:spPr/>
        <p:txBody>
          <a:bodyPr/>
          <a:lstStyle/>
          <a:p>
            <a:fld id="{5A737E9D-9918-4D00-85A4-CE373AB2C493}" type="slidenum">
              <a:rPr lang="en-US" smtClean="0"/>
              <a:pPr/>
              <a:t>‹#›</a:t>
            </a:fld>
            <a:endParaRPr lang="en-US"/>
          </a:p>
        </p:txBody>
      </p:sp>
      <p:cxnSp>
        <p:nvCxnSpPr>
          <p:cNvPr id="8" name="Straight Connector 7">
            <a:extLst>
              <a:ext uri="{FF2B5EF4-FFF2-40B4-BE49-F238E27FC236}">
                <a16:creationId xmlns:a16="http://schemas.microsoft.com/office/drawing/2014/main" id="{BECC7FE6-4FCF-42F0-A1DB-065779BAC05D}"/>
              </a:ext>
            </a:extLst>
          </p:cNvPr>
          <p:cNvCxnSpPr>
            <a:cxnSpLocks/>
          </p:cNvCxnSpPr>
          <p:nvPr/>
        </p:nvCxnSpPr>
        <p:spPr>
          <a:xfrm>
            <a:off x="304800" y="1143000"/>
            <a:ext cx="10312400" cy="0"/>
          </a:xfrm>
          <a:prstGeom prst="line">
            <a:avLst/>
          </a:prstGeom>
          <a:ln w="63500">
            <a:solidFill>
              <a:srgbClr val="00206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153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FE38DC9-0009-4F43-9B67-73E1D49E9F3F}" type="datetime1">
              <a:rPr lang="en-US" smtClean="0">
                <a:solidFill>
                  <a:prstClr val="black">
                    <a:tint val="75000"/>
                  </a:prstClr>
                </a:solidFill>
              </a:rPr>
              <a:t>12/3/24</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AE80E203-517A-4EB6-847D-277D58442AFB}" type="slidenum">
              <a:rPr lang="en-US" altLang="en-US"/>
              <a:pPr/>
              <a:t>‹#›</a:t>
            </a:fld>
            <a:endParaRPr lang="en-US" altLang="en-US"/>
          </a:p>
        </p:txBody>
      </p:sp>
    </p:spTree>
    <p:extLst>
      <p:ext uri="{BB962C8B-B14F-4D97-AF65-F5344CB8AC3E}">
        <p14:creationId xmlns:p14="http://schemas.microsoft.com/office/powerpoint/2010/main" val="2665756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BFAF580-71A2-444F-A76E-245EE24C8C0A}" type="datetime1">
              <a:rPr lang="en-US" smtClean="0">
                <a:solidFill>
                  <a:prstClr val="black">
                    <a:tint val="75000"/>
                  </a:prstClr>
                </a:solidFill>
              </a:rPr>
              <a:t>12/3/24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8E388BF-3C66-491E-8EA9-9B587CD980AC}" type="slidenum">
              <a:rPr lang="en-US" altLang="en-US"/>
              <a:pPr/>
              <a:t>‹#›</a:t>
            </a:fld>
            <a:endParaRPr lang="en-US" altLang="en-US"/>
          </a:p>
        </p:txBody>
      </p:sp>
    </p:spTree>
    <p:extLst>
      <p:ext uri="{BB962C8B-B14F-4D97-AF65-F5344CB8AC3E}">
        <p14:creationId xmlns:p14="http://schemas.microsoft.com/office/powerpoint/2010/main" val="3620503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4680432-6F23-4820-9788-A26F01222E7D}" type="datetime1">
              <a:rPr lang="en-US" smtClean="0">
                <a:solidFill>
                  <a:prstClr val="black">
                    <a:tint val="75000"/>
                  </a:prstClr>
                </a:solidFill>
              </a:rPr>
              <a:t>12/3/24</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72D40D8B-DAD9-42B1-AFCB-2F403B2648F1}" type="slidenum">
              <a:rPr lang="en-US" altLang="en-US"/>
              <a:pPr/>
              <a:t>‹#›</a:t>
            </a:fld>
            <a:endParaRPr lang="en-US" altLang="en-US"/>
          </a:p>
        </p:txBody>
      </p:sp>
    </p:spTree>
    <p:extLst>
      <p:ext uri="{BB962C8B-B14F-4D97-AF65-F5344CB8AC3E}">
        <p14:creationId xmlns:p14="http://schemas.microsoft.com/office/powerpoint/2010/main" val="2728373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CF17039-DFAE-4CFC-94F4-3B39AF0C8A9C}" type="datetime1">
              <a:rPr lang="en-US" smtClean="0">
                <a:solidFill>
                  <a:prstClr val="black">
                    <a:tint val="75000"/>
                  </a:prstClr>
                </a:solidFill>
              </a:rPr>
              <a:t>12/3/24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D2C121-53EC-41B7-A049-308DE65D1150}" type="slidenum">
              <a:rPr lang="en-US" altLang="en-US"/>
              <a:pPr/>
              <a:t>‹#›</a:t>
            </a:fld>
            <a:endParaRPr lang="en-US" altLang="en-US"/>
          </a:p>
        </p:txBody>
      </p:sp>
    </p:spTree>
    <p:extLst>
      <p:ext uri="{BB962C8B-B14F-4D97-AF65-F5344CB8AC3E}">
        <p14:creationId xmlns:p14="http://schemas.microsoft.com/office/powerpoint/2010/main" val="4192103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B08A86B-319E-461F-B29F-8F95CF4E310B}" type="datetime1">
              <a:rPr lang="en-US" smtClean="0">
                <a:solidFill>
                  <a:prstClr val="black">
                    <a:tint val="75000"/>
                  </a:prstClr>
                </a:solidFill>
              </a:rPr>
              <a:t>12/3/24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7E0C01E-DEA3-4B54-B84E-20F8A317AD9A}" type="slidenum">
              <a:rPr lang="en-US" altLang="en-US"/>
              <a:pPr/>
              <a:t>‹#›</a:t>
            </a:fld>
            <a:endParaRPr lang="en-US" altLang="en-US"/>
          </a:p>
        </p:txBody>
      </p:sp>
    </p:spTree>
    <p:extLst>
      <p:ext uri="{BB962C8B-B14F-4D97-AF65-F5344CB8AC3E}">
        <p14:creationId xmlns:p14="http://schemas.microsoft.com/office/powerpoint/2010/main" val="1662899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r>
              <a:rPr lang="en-US" noProof="0"/>
              <a:t>Click icon to add table</a:t>
            </a:r>
          </a:p>
        </p:txBody>
      </p:sp>
      <p:sp>
        <p:nvSpPr>
          <p:cNvPr id="4" name="Rectangle 4"/>
          <p:cNvSpPr>
            <a:spLocks noGrp="1" noChangeArrowheads="1"/>
          </p:cNvSpPr>
          <p:nvPr>
            <p:ph type="dt" sz="half" idx="10"/>
          </p:nvPr>
        </p:nvSpPr>
        <p:spPr/>
        <p:txBody>
          <a:bodyPr/>
          <a:lstStyle>
            <a:lvl1pPr>
              <a:defRPr/>
            </a:lvl1pPr>
          </a:lstStyle>
          <a:p>
            <a:pPr>
              <a:defRPr/>
            </a:pPr>
            <a:fld id="{534A6179-45BF-4C27-993D-0BD4C0F8D835}" type="datetime1">
              <a:rPr lang="en-US" smtClean="0">
                <a:solidFill>
                  <a:prstClr val="black">
                    <a:tint val="75000"/>
                  </a:prstClr>
                </a:solidFill>
              </a:rPr>
              <a:t>12/3/24</a:t>
            </a:fld>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p14="http://schemas.microsoft.com/office/powerpoint/2010/main" val="1954259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0" y="115577"/>
            <a:ext cx="12028211" cy="609602"/>
          </a:xfrm>
          <a:prstGeom prst="rect">
            <a:avLst/>
          </a:prstGeom>
        </p:spPr>
        <p:txBody>
          <a:bodyPr spcFirstLastPara="1" wrap="square" lIns="91425" tIns="91425" rIns="91425" bIns="91425" anchor="t" anchorCtr="0"/>
          <a:lstStyle>
            <a:lvl1pPr lvl="0">
              <a:spcBef>
                <a:spcPts val="0"/>
              </a:spcBef>
              <a:spcAft>
                <a:spcPts val="0"/>
              </a:spcAft>
              <a:buSzPts val="2800"/>
              <a:buNone/>
              <a:defRPr sz="2667" b="1">
                <a:latin typeface="Cambria" panose="02040503050406030204" pitchFamily="18"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16600" y="1143000"/>
            <a:ext cx="11811611" cy="4744809"/>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sz="2133">
                <a:solidFill>
                  <a:schemeClr val="tx1"/>
                </a:solidFill>
                <a:latin typeface="Cambria" panose="02040503050406030204" pitchFamily="18" charset="0"/>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1857466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00201"/>
            <a:ext cx="10363200" cy="1470025"/>
          </a:xfrm>
        </p:spPr>
        <p:txBody>
          <a:bodyPr>
            <a:normAutofit/>
          </a:bodyPr>
          <a:lstStyle>
            <a:lvl1pPr algn="ctr">
              <a:defRPr sz="4000"/>
            </a:lvl1pPr>
          </a:lstStyle>
          <a:p>
            <a:r>
              <a:rPr lang="en-US"/>
              <a:t>Click to edit Master title style</a:t>
            </a:r>
          </a:p>
        </p:txBody>
      </p:sp>
      <p:sp>
        <p:nvSpPr>
          <p:cNvPr id="3" name="Subtitle 2"/>
          <p:cNvSpPr>
            <a:spLocks noGrp="1"/>
          </p:cNvSpPr>
          <p:nvPr>
            <p:ph type="subTitle" idx="1"/>
          </p:nvPr>
        </p:nvSpPr>
        <p:spPr>
          <a:xfrm>
            <a:off x="1828800" y="335597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AAE15EF7-86AA-46F3-9763-E255ACCB08FD}" type="datetime1">
              <a:rPr lang="en-US" smtClean="0"/>
              <a:t>12/3/24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681F604-D907-4814-A2FA-CAABD1F0572C}" type="slidenum">
              <a:rPr lang="en-US" altLang="en-US"/>
              <a:pPr>
                <a:defRPr/>
              </a:pPr>
              <a:t>‹#›</a:t>
            </a:fld>
            <a:endParaRPr lang="en-US" altLang="en-US"/>
          </a:p>
        </p:txBody>
      </p:sp>
    </p:spTree>
    <p:extLst>
      <p:ext uri="{BB962C8B-B14F-4D97-AF65-F5344CB8AC3E}">
        <p14:creationId xmlns:p14="http://schemas.microsoft.com/office/powerpoint/2010/main" val="1575092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914400"/>
          </a:xfrm>
        </p:spPr>
        <p:txBody>
          <a:bodyPr>
            <a:normAutofit/>
          </a:bodyPr>
          <a:lstStyle>
            <a:lvl1pPr algn="l">
              <a:defRPr sz="4000"/>
            </a:lvl1pPr>
          </a:lstStyle>
          <a:p>
            <a:r>
              <a:rPr lang="en-US"/>
              <a:t>Click to edit Master title style</a:t>
            </a:r>
            <a:endParaRPr lang="en-US" dirty="0"/>
          </a:p>
        </p:txBody>
      </p:sp>
      <p:sp>
        <p:nvSpPr>
          <p:cNvPr id="3" name="Content Placeholder 2"/>
          <p:cNvSpPr>
            <a:spLocks noGrp="1"/>
          </p:cNvSpPr>
          <p:nvPr>
            <p:ph idx="1"/>
          </p:nvPr>
        </p:nvSpPr>
        <p:spPr>
          <a:xfrm>
            <a:off x="609600" y="990600"/>
            <a:ext cx="10972800" cy="5135563"/>
          </a:xfrm>
        </p:spPr>
        <p:txBody>
          <a:bodyPr>
            <a:normAutofit/>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A5C7498-E44F-4152-B02F-5F45D4E7F392}" type="datetime1">
              <a:rPr lang="en-US" smtClean="0"/>
              <a:t>12/3/24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403D575-D896-4DD7-9B23-6F4E8F41E272}" type="slidenum">
              <a:rPr lang="en-US" altLang="en-US"/>
              <a:pPr>
                <a:defRPr/>
              </a:pPr>
              <a:t>‹#›</a:t>
            </a:fld>
            <a:endParaRPr lang="en-US" altLang="en-US"/>
          </a:p>
        </p:txBody>
      </p:sp>
    </p:spTree>
    <p:extLst>
      <p:ext uri="{BB962C8B-B14F-4D97-AF65-F5344CB8AC3E}">
        <p14:creationId xmlns:p14="http://schemas.microsoft.com/office/powerpoint/2010/main" val="6463854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0839F7F-7036-47F3-8C31-046D364C0054}" type="datetime1">
              <a:rPr lang="en-US" smtClean="0"/>
              <a:t>12/3/24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DAA57A-B08C-4631-9664-78F05E26C068}" type="slidenum">
              <a:rPr lang="en-US" altLang="en-US"/>
              <a:pPr>
                <a:defRPr/>
              </a:pPr>
              <a:t>‹#›</a:t>
            </a:fld>
            <a:endParaRPr lang="en-US" altLang="en-US"/>
          </a:p>
        </p:txBody>
      </p:sp>
    </p:spTree>
    <p:extLst>
      <p:ext uri="{BB962C8B-B14F-4D97-AF65-F5344CB8AC3E}">
        <p14:creationId xmlns:p14="http://schemas.microsoft.com/office/powerpoint/2010/main" val="13121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6F1000-6203-411C-9028-8865CCD61686}"/>
              </a:ext>
            </a:extLst>
          </p:cNvPr>
          <p:cNvPicPr>
            <a:picLocks noChangeAspect="1"/>
          </p:cNvPicPr>
          <p:nvPr/>
        </p:nvPicPr>
        <p:blipFill>
          <a:blip r:embed="rId2" cstate="print"/>
          <a:stretch>
            <a:fillRect/>
          </a:stretch>
        </p:blipFill>
        <p:spPr>
          <a:xfrm>
            <a:off x="-30697" y="0"/>
            <a:ext cx="12253393" cy="6858000"/>
          </a:xfrm>
          <a:prstGeom prst="rect">
            <a:avLst/>
          </a:prstGeom>
        </p:spPr>
      </p:pic>
      <p:sp>
        <p:nvSpPr>
          <p:cNvPr id="2" name="Title 1">
            <a:extLst>
              <a:ext uri="{FF2B5EF4-FFF2-40B4-BE49-F238E27FC236}">
                <a16:creationId xmlns:a16="http://schemas.microsoft.com/office/drawing/2014/main" id="{9086EA3E-64CA-4F40-B76E-1133EDAF8722}"/>
              </a:ext>
            </a:extLst>
          </p:cNvPr>
          <p:cNvSpPr>
            <a:spLocks noGrp="1"/>
          </p:cNvSpPr>
          <p:nvPr>
            <p:ph type="title"/>
          </p:nvPr>
        </p:nvSpPr>
        <p:spPr>
          <a:xfrm>
            <a:off x="76200" y="2438400"/>
            <a:ext cx="8610599" cy="212407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97ADCA-C90E-4A65-92A3-4F9F181B2C9F}"/>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5E0DB4-DBDD-4AB9-AE0C-AAEB0A491284}"/>
              </a:ext>
            </a:extLst>
          </p:cNvPr>
          <p:cNvSpPr>
            <a:spLocks noGrp="1"/>
          </p:cNvSpPr>
          <p:nvPr>
            <p:ph type="dt" sz="half" idx="10"/>
          </p:nvPr>
        </p:nvSpPr>
        <p:spPr/>
        <p:txBody>
          <a:bodyPr/>
          <a:lstStyle/>
          <a:p>
            <a:fld id="{45C797F5-93EC-4C81-B174-791910875D4B}" type="datetime1">
              <a:rPr lang="en-US" smtClean="0"/>
              <a:t>12/3/24</a:t>
            </a:fld>
            <a:endParaRPr lang="en-US"/>
          </a:p>
        </p:txBody>
      </p:sp>
      <p:sp>
        <p:nvSpPr>
          <p:cNvPr id="5" name="Footer Placeholder 4">
            <a:extLst>
              <a:ext uri="{FF2B5EF4-FFF2-40B4-BE49-F238E27FC236}">
                <a16:creationId xmlns:a16="http://schemas.microsoft.com/office/drawing/2014/main" id="{3722D614-E3E3-43C1-9DE0-34347C5B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00A16-D5FC-4F85-B872-8C4D658DA651}"/>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14952798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CFE4723-9725-4489-B8B3-74190F66DB60}" type="datetime1">
              <a:rPr lang="en-US" smtClean="0"/>
              <a:t>12/3/24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075A927-46BB-4438-9EF7-0111C7C3AF52}" type="slidenum">
              <a:rPr lang="en-US" altLang="en-US"/>
              <a:pPr>
                <a:defRPr/>
              </a:pPr>
              <a:t>‹#›</a:t>
            </a:fld>
            <a:endParaRPr lang="en-US" altLang="en-US"/>
          </a:p>
        </p:txBody>
      </p:sp>
    </p:spTree>
    <p:extLst>
      <p:ext uri="{BB962C8B-B14F-4D97-AF65-F5344CB8AC3E}">
        <p14:creationId xmlns:p14="http://schemas.microsoft.com/office/powerpoint/2010/main" val="2665522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299FC82-4034-4C39-8F96-C829D3D47DD7}" type="datetime1">
              <a:rPr lang="en-US" smtClean="0"/>
              <a:t>12/3/24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1EFF9D5-2088-4BF5-982E-0DBC07C78417}" type="slidenum">
              <a:rPr lang="en-US" altLang="en-US"/>
              <a:pPr>
                <a:defRPr/>
              </a:pPr>
              <a:t>‹#›</a:t>
            </a:fld>
            <a:endParaRPr lang="en-US" altLang="en-US"/>
          </a:p>
        </p:txBody>
      </p:sp>
    </p:spTree>
    <p:extLst>
      <p:ext uri="{BB962C8B-B14F-4D97-AF65-F5344CB8AC3E}">
        <p14:creationId xmlns:p14="http://schemas.microsoft.com/office/powerpoint/2010/main" val="10074263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67C6359-2112-465C-88BA-EC4FFD1B23D3}" type="datetime1">
              <a:rPr lang="en-US" smtClean="0"/>
              <a:t>12/3/24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572601C-B815-4037-963E-16855F3DCB30}" type="slidenum">
              <a:rPr lang="en-US" altLang="en-US"/>
              <a:pPr>
                <a:defRPr/>
              </a:pPr>
              <a:t>‹#›</a:t>
            </a:fld>
            <a:endParaRPr lang="en-US" altLang="en-US"/>
          </a:p>
        </p:txBody>
      </p:sp>
    </p:spTree>
    <p:extLst>
      <p:ext uri="{BB962C8B-B14F-4D97-AF65-F5344CB8AC3E}">
        <p14:creationId xmlns:p14="http://schemas.microsoft.com/office/powerpoint/2010/main" val="42813760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C781F45-0265-4F42-971F-83B1E6D487AB}" type="datetime1">
              <a:rPr lang="en-US" smtClean="0"/>
              <a:t>12/3/24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1F5221D-0DAF-447C-A187-EBAF4F7AEB52}" type="slidenum">
              <a:rPr lang="en-US" altLang="en-US"/>
              <a:pPr>
                <a:defRPr/>
              </a:pPr>
              <a:t>‹#›</a:t>
            </a:fld>
            <a:endParaRPr lang="en-US" altLang="en-US"/>
          </a:p>
        </p:txBody>
      </p:sp>
    </p:spTree>
    <p:extLst>
      <p:ext uri="{BB962C8B-B14F-4D97-AF65-F5344CB8AC3E}">
        <p14:creationId xmlns:p14="http://schemas.microsoft.com/office/powerpoint/2010/main" val="2572530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465E4FA-4F5B-43AE-AFEB-93416FB65E55}" type="datetime1">
              <a:rPr lang="en-US" smtClean="0"/>
              <a:t>12/3/24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DDF8BF0-A685-48C1-8377-3A1B91467E9F}" type="slidenum">
              <a:rPr lang="en-US" altLang="en-US"/>
              <a:pPr>
                <a:defRPr/>
              </a:pPr>
              <a:t>‹#›</a:t>
            </a:fld>
            <a:endParaRPr lang="en-US" altLang="en-US"/>
          </a:p>
        </p:txBody>
      </p:sp>
    </p:spTree>
    <p:extLst>
      <p:ext uri="{BB962C8B-B14F-4D97-AF65-F5344CB8AC3E}">
        <p14:creationId xmlns:p14="http://schemas.microsoft.com/office/powerpoint/2010/main" val="1466970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BB37DDD-1DE6-4984-8DB3-93B1059C2027}" type="datetime1">
              <a:rPr lang="en-US" smtClean="0"/>
              <a:t>12/3/24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F22266-52AA-4A33-84E9-45B28D9DBFD8}" type="slidenum">
              <a:rPr lang="en-US" altLang="en-US"/>
              <a:pPr>
                <a:defRPr/>
              </a:pPr>
              <a:t>‹#›</a:t>
            </a:fld>
            <a:endParaRPr lang="en-US" altLang="en-US"/>
          </a:p>
        </p:txBody>
      </p:sp>
    </p:spTree>
    <p:extLst>
      <p:ext uri="{BB962C8B-B14F-4D97-AF65-F5344CB8AC3E}">
        <p14:creationId xmlns:p14="http://schemas.microsoft.com/office/powerpoint/2010/main" val="30406631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A4C2DBD-F345-4FC2-8E35-8C6F02467C37}" type="datetime1">
              <a:rPr lang="en-US" smtClean="0"/>
              <a:t>12/3/24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6D67FEB-CFF4-4C23-9F36-FBEF47197C62}" type="slidenum">
              <a:rPr lang="en-US" altLang="en-US"/>
              <a:pPr>
                <a:defRPr/>
              </a:pPr>
              <a:t>‹#›</a:t>
            </a:fld>
            <a:endParaRPr lang="en-US" altLang="en-US"/>
          </a:p>
        </p:txBody>
      </p:sp>
    </p:spTree>
    <p:extLst>
      <p:ext uri="{BB962C8B-B14F-4D97-AF65-F5344CB8AC3E}">
        <p14:creationId xmlns:p14="http://schemas.microsoft.com/office/powerpoint/2010/main" val="460808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CF3BB81-3C72-46B1-AC18-6B6C8EE96580}" type="datetime1">
              <a:rPr lang="en-US" smtClean="0"/>
              <a:t>12/3/24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0B98B2A-C2ED-4DA2-A997-0232188A7854}" type="slidenum">
              <a:rPr lang="en-US" altLang="en-US"/>
              <a:pPr>
                <a:defRPr/>
              </a:pPr>
              <a:t>‹#›</a:t>
            </a:fld>
            <a:endParaRPr lang="en-US" altLang="en-US"/>
          </a:p>
        </p:txBody>
      </p:sp>
    </p:spTree>
    <p:extLst>
      <p:ext uri="{BB962C8B-B14F-4D97-AF65-F5344CB8AC3E}">
        <p14:creationId xmlns:p14="http://schemas.microsoft.com/office/powerpoint/2010/main" val="16737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able Placeholder 2"/>
          <p:cNvSpPr>
            <a:spLocks noGrp="1"/>
          </p:cNvSpPr>
          <p:nvPr>
            <p:ph type="tbl" idx="1"/>
          </p:nvPr>
        </p:nvSpPr>
        <p:spPr>
          <a:xfrm>
            <a:off x="914400" y="1981200"/>
            <a:ext cx="10363200" cy="4114800"/>
          </a:xfrm>
        </p:spPr>
        <p:txBody>
          <a:bodyPr/>
          <a:lstStyle/>
          <a:p>
            <a:pPr lvl="0"/>
            <a:r>
              <a:rPr lang="en-US" noProof="0"/>
              <a:t>Click icon to add table</a:t>
            </a:r>
          </a:p>
        </p:txBody>
      </p:sp>
      <p:sp>
        <p:nvSpPr>
          <p:cNvPr id="4" name="Rectangle 4"/>
          <p:cNvSpPr>
            <a:spLocks noGrp="1" noChangeArrowheads="1"/>
          </p:cNvSpPr>
          <p:nvPr>
            <p:ph type="dt" sz="half" idx="10"/>
          </p:nvPr>
        </p:nvSpPr>
        <p:spPr/>
        <p:txBody>
          <a:bodyPr/>
          <a:lstStyle>
            <a:lvl1pPr>
              <a:defRPr/>
            </a:lvl1pPr>
          </a:lstStyle>
          <a:p>
            <a:pPr>
              <a:defRPr/>
            </a:pPr>
            <a:fld id="{72C2F6DB-8340-4921-B246-DAC7805B0F01}" type="datetime1">
              <a:rPr lang="en-US" smtClean="0">
                <a:solidFill>
                  <a:prstClr val="black">
                    <a:tint val="75000"/>
                  </a:prstClr>
                </a:solidFill>
              </a:rPr>
              <a:t>12/3/24</a:t>
            </a:fld>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p14="http://schemas.microsoft.com/office/powerpoint/2010/main" val="230984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B804-CA0E-4715-91B8-DDF6605384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1D0F71-26EF-4D7B-8C87-175439B55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D029A36-E0B8-4296-B0C9-D3EE5AC835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13504B-391D-4FDF-8408-A4027FD5A489}"/>
              </a:ext>
            </a:extLst>
          </p:cNvPr>
          <p:cNvSpPr>
            <a:spLocks noGrp="1"/>
          </p:cNvSpPr>
          <p:nvPr>
            <p:ph type="dt" sz="half" idx="10"/>
          </p:nvPr>
        </p:nvSpPr>
        <p:spPr/>
        <p:txBody>
          <a:bodyPr/>
          <a:lstStyle/>
          <a:p>
            <a:fld id="{42FD9BB7-76A3-4F76-8531-9A64AF49D083}" type="datetime1">
              <a:rPr lang="en-US" smtClean="0"/>
              <a:t>12/3/24</a:t>
            </a:fld>
            <a:endParaRPr lang="en-US"/>
          </a:p>
        </p:txBody>
      </p:sp>
      <p:sp>
        <p:nvSpPr>
          <p:cNvPr id="6" name="Footer Placeholder 5">
            <a:extLst>
              <a:ext uri="{FF2B5EF4-FFF2-40B4-BE49-F238E27FC236}">
                <a16:creationId xmlns:a16="http://schemas.microsoft.com/office/drawing/2014/main" id="{2E0D6EAE-478E-46C1-8D07-786C3B021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FB8A9-1B47-4AF2-BAC4-B3763A981A59}"/>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225654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7C04-3EC7-4F28-BAE1-12130B26A4DC}"/>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093D9-2164-4A1E-9415-4BAC628CA1F5}"/>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6E527-0210-4543-8E5C-42B123E1685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6FA22B-BC9B-47EC-A1D0-B0E1DC6B72C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8F29D-DEFE-414D-AD15-057C51B46A64}"/>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A68581-1AB5-4C6F-8D71-7794B06CE224}"/>
              </a:ext>
            </a:extLst>
          </p:cNvPr>
          <p:cNvSpPr>
            <a:spLocks noGrp="1"/>
          </p:cNvSpPr>
          <p:nvPr>
            <p:ph type="dt" sz="half" idx="10"/>
          </p:nvPr>
        </p:nvSpPr>
        <p:spPr/>
        <p:txBody>
          <a:bodyPr/>
          <a:lstStyle/>
          <a:p>
            <a:fld id="{73EB5B32-1045-46B5-B6F8-D560DE1C0261}" type="datetime1">
              <a:rPr lang="en-US" smtClean="0"/>
              <a:t>12/3/24</a:t>
            </a:fld>
            <a:endParaRPr lang="en-US"/>
          </a:p>
        </p:txBody>
      </p:sp>
      <p:sp>
        <p:nvSpPr>
          <p:cNvPr id="8" name="Footer Placeholder 7">
            <a:extLst>
              <a:ext uri="{FF2B5EF4-FFF2-40B4-BE49-F238E27FC236}">
                <a16:creationId xmlns:a16="http://schemas.microsoft.com/office/drawing/2014/main" id="{8E183992-B31F-4912-82A2-8E1DEF45AB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ACBF83-0FF1-4889-AB27-690DC0667C75}"/>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57151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0004-8048-4C25-B8F8-07A1730EA8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3502E0-656B-43CE-AF5A-A3132CD36C42}"/>
              </a:ext>
            </a:extLst>
          </p:cNvPr>
          <p:cNvSpPr>
            <a:spLocks noGrp="1"/>
          </p:cNvSpPr>
          <p:nvPr>
            <p:ph type="dt" sz="half" idx="10"/>
          </p:nvPr>
        </p:nvSpPr>
        <p:spPr/>
        <p:txBody>
          <a:bodyPr/>
          <a:lstStyle/>
          <a:p>
            <a:fld id="{9EBCE1C7-5543-40D7-AECD-DFD4A741704D}" type="datetime1">
              <a:rPr lang="en-US" smtClean="0"/>
              <a:t>12/3/24</a:t>
            </a:fld>
            <a:endParaRPr lang="en-US"/>
          </a:p>
        </p:txBody>
      </p:sp>
      <p:sp>
        <p:nvSpPr>
          <p:cNvPr id="4" name="Footer Placeholder 3">
            <a:extLst>
              <a:ext uri="{FF2B5EF4-FFF2-40B4-BE49-F238E27FC236}">
                <a16:creationId xmlns:a16="http://schemas.microsoft.com/office/drawing/2014/main" id="{D40616CD-5B81-458E-91A9-A1975C073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740430-B88B-4F73-B297-503DF6564F50}"/>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353177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B7925E-9708-47A3-94C4-3F05302418A9}"/>
              </a:ext>
            </a:extLst>
          </p:cNvPr>
          <p:cNvSpPr>
            <a:spLocks noGrp="1"/>
          </p:cNvSpPr>
          <p:nvPr>
            <p:ph type="dt" sz="half" idx="10"/>
          </p:nvPr>
        </p:nvSpPr>
        <p:spPr/>
        <p:txBody>
          <a:bodyPr/>
          <a:lstStyle/>
          <a:p>
            <a:fld id="{2A4835FF-631C-4C9E-9C33-826E404EB5B8}" type="datetime1">
              <a:rPr lang="en-US" smtClean="0"/>
              <a:t>12/3/24</a:t>
            </a:fld>
            <a:endParaRPr lang="en-US"/>
          </a:p>
        </p:txBody>
      </p:sp>
      <p:sp>
        <p:nvSpPr>
          <p:cNvPr id="3" name="Footer Placeholder 2">
            <a:extLst>
              <a:ext uri="{FF2B5EF4-FFF2-40B4-BE49-F238E27FC236}">
                <a16:creationId xmlns:a16="http://schemas.microsoft.com/office/drawing/2014/main" id="{30CF5E50-9313-497F-A267-821357BF9C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CA3E51-50A3-4C6F-A9BF-322026482811}"/>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234389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5EBA-46CC-4A78-B228-0601DE9AC7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163413-CE29-43E4-A9EB-42BA54B8558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AB35C0-8A0F-42CC-A17F-CE582A8F0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E63230-2E2C-4193-8506-001A379FA4E1}"/>
              </a:ext>
            </a:extLst>
          </p:cNvPr>
          <p:cNvSpPr>
            <a:spLocks noGrp="1"/>
          </p:cNvSpPr>
          <p:nvPr>
            <p:ph type="dt" sz="half" idx="10"/>
          </p:nvPr>
        </p:nvSpPr>
        <p:spPr/>
        <p:txBody>
          <a:bodyPr/>
          <a:lstStyle/>
          <a:p>
            <a:fld id="{784CFF29-7F46-4E33-AD52-DD122DA2386B}" type="datetime1">
              <a:rPr lang="en-US" smtClean="0"/>
              <a:t>12/3/24</a:t>
            </a:fld>
            <a:endParaRPr lang="en-US"/>
          </a:p>
        </p:txBody>
      </p:sp>
      <p:sp>
        <p:nvSpPr>
          <p:cNvPr id="6" name="Footer Placeholder 5">
            <a:extLst>
              <a:ext uri="{FF2B5EF4-FFF2-40B4-BE49-F238E27FC236}">
                <a16:creationId xmlns:a16="http://schemas.microsoft.com/office/drawing/2014/main" id="{7E722E08-7A49-4A08-88CC-E41689EB6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6F7731-A4D0-4938-9C20-1FA457097D7A}"/>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85218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98E41-6A7E-4C64-A319-1A66F6540E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862E6-3922-4311-BD1F-451F2FCB9A61}"/>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50B1D84-9142-41F9-8D5F-5D90399694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60923D-7849-4755-9284-D6C65F54C4A3}"/>
              </a:ext>
            </a:extLst>
          </p:cNvPr>
          <p:cNvSpPr>
            <a:spLocks noGrp="1"/>
          </p:cNvSpPr>
          <p:nvPr>
            <p:ph type="dt" sz="half" idx="10"/>
          </p:nvPr>
        </p:nvSpPr>
        <p:spPr/>
        <p:txBody>
          <a:bodyPr/>
          <a:lstStyle/>
          <a:p>
            <a:fld id="{D3D9E234-0CB1-4BD8-9292-C4A62BD7A9C6}" type="datetime1">
              <a:rPr lang="en-US" smtClean="0"/>
              <a:t>12/3/24</a:t>
            </a:fld>
            <a:endParaRPr lang="en-US"/>
          </a:p>
        </p:txBody>
      </p:sp>
      <p:sp>
        <p:nvSpPr>
          <p:cNvPr id="6" name="Footer Placeholder 5">
            <a:extLst>
              <a:ext uri="{FF2B5EF4-FFF2-40B4-BE49-F238E27FC236}">
                <a16:creationId xmlns:a16="http://schemas.microsoft.com/office/drawing/2014/main" id="{080E5D7E-22DA-4C50-88A9-63C012C5E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9F8DE-F403-4FBF-A2D7-4847A719B850}"/>
              </a:ext>
            </a:extLst>
          </p:cNvPr>
          <p:cNvSpPr>
            <a:spLocks noGrp="1"/>
          </p:cNvSpPr>
          <p:nvPr>
            <p:ph type="sldNum" sz="quarter" idx="12"/>
          </p:nvPr>
        </p:nvSpPr>
        <p:spPr/>
        <p:txBody>
          <a:bodyPr/>
          <a:lstStyle/>
          <a:p>
            <a:fld id="{5A737E9D-9918-4D00-85A4-CE373AB2C493}" type="slidenum">
              <a:rPr lang="en-US" smtClean="0"/>
              <a:pPr/>
              <a:t>‹#›</a:t>
            </a:fld>
            <a:endParaRPr lang="en-US"/>
          </a:p>
        </p:txBody>
      </p:sp>
    </p:spTree>
    <p:extLst>
      <p:ext uri="{BB962C8B-B14F-4D97-AF65-F5344CB8AC3E}">
        <p14:creationId xmlns:p14="http://schemas.microsoft.com/office/powerpoint/2010/main" val="200283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FD08FA-C501-480C-A5A2-197C2D36B5EC}"/>
              </a:ext>
            </a:extLst>
          </p:cNvPr>
          <p:cNvSpPr>
            <a:spLocks noGrp="1"/>
          </p:cNvSpPr>
          <p:nvPr>
            <p:ph type="title"/>
          </p:nvPr>
        </p:nvSpPr>
        <p:spPr>
          <a:xfrm>
            <a:off x="1752601" y="173093"/>
            <a:ext cx="9601199"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1B535-2F2E-4AF5-B9E0-F9F0996344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26374-5C98-4A98-B6DD-2D576923325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D83BB09C-3D87-4686-94B8-34A32F603011}" type="datetime1">
              <a:rPr lang="en-US" smtClean="0"/>
              <a:t>12/3/24</a:t>
            </a:fld>
            <a:endParaRPr lang="en-US"/>
          </a:p>
        </p:txBody>
      </p:sp>
      <p:sp>
        <p:nvSpPr>
          <p:cNvPr id="5" name="Footer Placeholder 4">
            <a:extLst>
              <a:ext uri="{FF2B5EF4-FFF2-40B4-BE49-F238E27FC236}">
                <a16:creationId xmlns:a16="http://schemas.microsoft.com/office/drawing/2014/main" id="{A7048147-6C3C-4929-B440-8EC20F2DF6A3}"/>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CC6CC3B8-56E5-4409-B161-830C99F4C541}"/>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b="1">
                <a:solidFill>
                  <a:srgbClr val="002060"/>
                </a:solidFill>
                <a:latin typeface="Arial" panose="020B0604020202020204" pitchFamily="34" charset="0"/>
                <a:cs typeface="Arial" panose="020B0604020202020204" pitchFamily="34" charset="0"/>
              </a:defRPr>
            </a:lvl1pPr>
          </a:lstStyle>
          <a:p>
            <a:fld id="{5A737E9D-9918-4D00-85A4-CE373AB2C493}" type="slidenum">
              <a:rPr lang="en-US" smtClean="0"/>
              <a:pPr/>
              <a:t>‹#›</a:t>
            </a:fld>
            <a:endParaRPr lang="en-US"/>
          </a:p>
        </p:txBody>
      </p:sp>
      <p:pic>
        <p:nvPicPr>
          <p:cNvPr id="7" name="Picture 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8835" y="25513"/>
            <a:ext cx="1703766" cy="1620725"/>
          </a:xfrm>
          <a:prstGeom prst="rect">
            <a:avLst/>
          </a:prstGeom>
        </p:spPr>
      </p:pic>
    </p:spTree>
    <p:extLst>
      <p:ext uri="{BB962C8B-B14F-4D97-AF65-F5344CB8AC3E}">
        <p14:creationId xmlns:p14="http://schemas.microsoft.com/office/powerpoint/2010/main" val="3076885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700"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Cambria" panose="02040503050406030204" pitchFamily="18"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77932"/>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609600" y="1066800"/>
            <a:ext cx="1097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41D29FC3-34D0-426C-B870-CE7CABEFC3D6}" type="datetime1">
              <a:rPr lang="en-US" smtClean="0">
                <a:solidFill>
                  <a:prstClr val="black">
                    <a:tint val="75000"/>
                  </a:prstClr>
                </a:solidFill>
              </a:rPr>
              <a:t>12/3/24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600" b="1">
                <a:solidFill>
                  <a:srgbClr val="002060"/>
                </a:solidFill>
                <a:latin typeface="Calibri" panose="020F0502020204030204" pitchFamily="34" charset="0"/>
              </a:defRPr>
            </a:lvl1pPr>
          </a:lstStyle>
          <a:p>
            <a:fld id="{862FC848-B0EC-48B9-AB81-515881DF4BD9}" type="slidenum">
              <a:rPr lang="en-US" altLang="en-US" smtClean="0">
                <a:cs typeface="Arial" panose="020B0604020202020204" pitchFamily="34" charset="0"/>
              </a:rPr>
              <a:pPr/>
              <a:t>‹#›</a:t>
            </a:fld>
            <a:endParaRPr lang="en-US" altLang="en-US">
              <a:cs typeface="Arial" panose="020B0604020202020204" pitchFamily="34" charset="0"/>
            </a:endParaRPr>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44200" y="0"/>
            <a:ext cx="1339851" cy="1214438"/>
          </a:xfrm>
          <a:prstGeom prst="rect">
            <a:avLst/>
          </a:prstGeom>
        </p:spPr>
      </p:pic>
    </p:spTree>
    <p:extLst>
      <p:ext uri="{BB962C8B-B14F-4D97-AF65-F5344CB8AC3E}">
        <p14:creationId xmlns:p14="http://schemas.microsoft.com/office/powerpoint/2010/main" val="112302815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99" r:id="rId13"/>
  </p:sldLayoutIdLst>
  <p:hf hdr="0" ftr="0" dt="0"/>
  <p:txStyles>
    <p:titleStyle>
      <a:lvl1pPr algn="l" rtl="0" eaLnBrk="1" fontAlgn="base" hangingPunct="1">
        <a:spcBef>
          <a:spcPct val="0"/>
        </a:spcBef>
        <a:spcAft>
          <a:spcPct val="0"/>
        </a:spcAft>
        <a:defRPr sz="3600" b="1" kern="1200">
          <a:solidFill>
            <a:schemeClr val="tx1"/>
          </a:solidFill>
          <a:latin typeface="Cambria" panose="02040503050406030204" pitchFamily="18" charset="0"/>
          <a:ea typeface="+mj-ea"/>
          <a:cs typeface="+mj-cs"/>
        </a:defRPr>
      </a:lvl1pPr>
      <a:lvl2pPr algn="l" rtl="0" eaLnBrk="1" fontAlgn="base" hangingPunct="1">
        <a:spcBef>
          <a:spcPct val="0"/>
        </a:spcBef>
        <a:spcAft>
          <a:spcPct val="0"/>
        </a:spcAft>
        <a:defRPr sz="3600">
          <a:solidFill>
            <a:schemeClr val="tx1"/>
          </a:solidFill>
          <a:latin typeface="Calibri" pitchFamily="34" charset="0"/>
        </a:defRPr>
      </a:lvl2pPr>
      <a:lvl3pPr algn="l" rtl="0" eaLnBrk="1" fontAlgn="base" hangingPunct="1">
        <a:spcBef>
          <a:spcPct val="0"/>
        </a:spcBef>
        <a:spcAft>
          <a:spcPct val="0"/>
        </a:spcAft>
        <a:defRPr sz="3600">
          <a:solidFill>
            <a:schemeClr val="tx1"/>
          </a:solidFill>
          <a:latin typeface="Calibri" pitchFamily="34" charset="0"/>
        </a:defRPr>
      </a:lvl3pPr>
      <a:lvl4pPr algn="l" rtl="0" eaLnBrk="1" fontAlgn="base" hangingPunct="1">
        <a:spcBef>
          <a:spcPct val="0"/>
        </a:spcBef>
        <a:spcAft>
          <a:spcPct val="0"/>
        </a:spcAft>
        <a:defRPr sz="3600">
          <a:solidFill>
            <a:schemeClr val="tx1"/>
          </a:solidFill>
          <a:latin typeface="Calibri" pitchFamily="34" charset="0"/>
        </a:defRPr>
      </a:lvl4pPr>
      <a:lvl5pPr algn="l" rtl="0" eaLnBrk="1" fontAlgn="base" hangingPunct="1">
        <a:spcBef>
          <a:spcPct val="0"/>
        </a:spcBef>
        <a:spcAft>
          <a:spcPct val="0"/>
        </a:spcAft>
        <a:defRPr sz="3600">
          <a:solidFill>
            <a:schemeClr val="tx1"/>
          </a:solidFill>
          <a:latin typeface="Calibri" pitchFamily="34" charset="0"/>
        </a:defRPr>
      </a:lvl5pPr>
      <a:lvl6pPr marL="457200" algn="l" rtl="0" eaLnBrk="1" fontAlgn="base" hangingPunct="1">
        <a:spcBef>
          <a:spcPct val="0"/>
        </a:spcBef>
        <a:spcAft>
          <a:spcPct val="0"/>
        </a:spcAft>
        <a:defRPr sz="3600">
          <a:solidFill>
            <a:schemeClr val="tx1"/>
          </a:solidFill>
          <a:latin typeface="Calibri" pitchFamily="34" charset="0"/>
        </a:defRPr>
      </a:lvl6pPr>
      <a:lvl7pPr marL="914400" algn="l" rtl="0" eaLnBrk="1" fontAlgn="base" hangingPunct="1">
        <a:spcBef>
          <a:spcPct val="0"/>
        </a:spcBef>
        <a:spcAft>
          <a:spcPct val="0"/>
        </a:spcAft>
        <a:defRPr sz="3600">
          <a:solidFill>
            <a:schemeClr val="tx1"/>
          </a:solidFill>
          <a:latin typeface="Calibri" pitchFamily="34" charset="0"/>
        </a:defRPr>
      </a:lvl7pPr>
      <a:lvl8pPr marL="1371600" algn="l" rtl="0" eaLnBrk="1" fontAlgn="base" hangingPunct="1">
        <a:spcBef>
          <a:spcPct val="0"/>
        </a:spcBef>
        <a:spcAft>
          <a:spcPct val="0"/>
        </a:spcAft>
        <a:defRPr sz="3600">
          <a:solidFill>
            <a:schemeClr val="tx1"/>
          </a:solidFill>
          <a:latin typeface="Calibri" pitchFamily="34" charset="0"/>
        </a:defRPr>
      </a:lvl8pPr>
      <a:lvl9pPr marL="1828800" algn="l" rtl="0" eaLnBrk="1" fontAlgn="base" hangingPunct="1">
        <a:spcBef>
          <a:spcPct val="0"/>
        </a:spcBef>
        <a:spcAft>
          <a:spcPct val="0"/>
        </a:spcAft>
        <a:defRPr sz="36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Cambria" panose="0204050305040603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0"/>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609600" y="1066800"/>
            <a:ext cx="10972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C012106C-8720-454E-B58E-3987A7AC4E01}" type="datetime1">
              <a:rPr lang="en-US" smtClean="0"/>
              <a:t>12/3/24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b="1">
                <a:solidFill>
                  <a:srgbClr val="002060"/>
                </a:solidFill>
                <a:latin typeface="Calibri" panose="020F0502020204030204" pitchFamily="34" charset="0"/>
              </a:defRPr>
            </a:lvl1pPr>
          </a:lstStyle>
          <a:p>
            <a:pPr>
              <a:defRPr/>
            </a:pPr>
            <a:fld id="{DEADDFC9-9522-423D-AF71-66FCB416E213}" type="slidenum">
              <a:rPr lang="en-US" altLang="en-US" smtClean="0"/>
              <a:pPr>
                <a:defRPr/>
              </a:pPr>
              <a:t>‹#›</a:t>
            </a:fld>
            <a:endParaRPr lang="en-US" altLang="en-US"/>
          </a:p>
        </p:txBody>
      </p:sp>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64800" y="80962"/>
            <a:ext cx="1619251" cy="1214438"/>
          </a:xfrm>
          <a:prstGeom prst="rect">
            <a:avLst/>
          </a:prstGeom>
        </p:spPr>
      </p:pic>
    </p:spTree>
    <p:extLst>
      <p:ext uri="{BB962C8B-B14F-4D97-AF65-F5344CB8AC3E}">
        <p14:creationId xmlns:p14="http://schemas.microsoft.com/office/powerpoint/2010/main" val="173986722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l" rtl="0" eaLnBrk="1" fontAlgn="base" hangingPunct="1">
        <a:spcBef>
          <a:spcPct val="0"/>
        </a:spcBef>
        <a:spcAft>
          <a:spcPct val="0"/>
        </a:spcAft>
        <a:defRPr sz="3600" kern="1200">
          <a:solidFill>
            <a:schemeClr val="tx1"/>
          </a:solidFill>
          <a:latin typeface="+mj-lt"/>
          <a:ea typeface="+mj-ea"/>
          <a:cs typeface="+mj-cs"/>
        </a:defRPr>
      </a:lvl1pPr>
      <a:lvl2pPr algn="l" rtl="0" eaLnBrk="1" fontAlgn="base" hangingPunct="1">
        <a:spcBef>
          <a:spcPct val="0"/>
        </a:spcBef>
        <a:spcAft>
          <a:spcPct val="0"/>
        </a:spcAft>
        <a:defRPr sz="3600">
          <a:solidFill>
            <a:schemeClr val="tx1"/>
          </a:solidFill>
          <a:latin typeface="Calibri" pitchFamily="34" charset="0"/>
        </a:defRPr>
      </a:lvl2pPr>
      <a:lvl3pPr algn="l" rtl="0" eaLnBrk="1" fontAlgn="base" hangingPunct="1">
        <a:spcBef>
          <a:spcPct val="0"/>
        </a:spcBef>
        <a:spcAft>
          <a:spcPct val="0"/>
        </a:spcAft>
        <a:defRPr sz="3600">
          <a:solidFill>
            <a:schemeClr val="tx1"/>
          </a:solidFill>
          <a:latin typeface="Calibri" pitchFamily="34" charset="0"/>
        </a:defRPr>
      </a:lvl3pPr>
      <a:lvl4pPr algn="l" rtl="0" eaLnBrk="1" fontAlgn="base" hangingPunct="1">
        <a:spcBef>
          <a:spcPct val="0"/>
        </a:spcBef>
        <a:spcAft>
          <a:spcPct val="0"/>
        </a:spcAft>
        <a:defRPr sz="3600">
          <a:solidFill>
            <a:schemeClr val="tx1"/>
          </a:solidFill>
          <a:latin typeface="Calibri" pitchFamily="34" charset="0"/>
        </a:defRPr>
      </a:lvl4pPr>
      <a:lvl5pPr algn="l" rtl="0" eaLnBrk="1" fontAlgn="base" hangingPunct="1">
        <a:spcBef>
          <a:spcPct val="0"/>
        </a:spcBef>
        <a:spcAft>
          <a:spcPct val="0"/>
        </a:spcAft>
        <a:defRPr sz="3600">
          <a:solidFill>
            <a:schemeClr val="tx1"/>
          </a:solidFill>
          <a:latin typeface="Calibri" pitchFamily="34" charset="0"/>
        </a:defRPr>
      </a:lvl5pPr>
      <a:lvl6pPr marL="457200" algn="l" rtl="0" eaLnBrk="1" fontAlgn="base" hangingPunct="1">
        <a:spcBef>
          <a:spcPct val="0"/>
        </a:spcBef>
        <a:spcAft>
          <a:spcPct val="0"/>
        </a:spcAft>
        <a:defRPr sz="3600">
          <a:solidFill>
            <a:schemeClr val="tx1"/>
          </a:solidFill>
          <a:latin typeface="Calibri" pitchFamily="34" charset="0"/>
        </a:defRPr>
      </a:lvl6pPr>
      <a:lvl7pPr marL="914400" algn="l" rtl="0" eaLnBrk="1" fontAlgn="base" hangingPunct="1">
        <a:spcBef>
          <a:spcPct val="0"/>
        </a:spcBef>
        <a:spcAft>
          <a:spcPct val="0"/>
        </a:spcAft>
        <a:defRPr sz="3600">
          <a:solidFill>
            <a:schemeClr val="tx1"/>
          </a:solidFill>
          <a:latin typeface="Calibri" pitchFamily="34" charset="0"/>
        </a:defRPr>
      </a:lvl7pPr>
      <a:lvl8pPr marL="1371600" algn="l" rtl="0" eaLnBrk="1" fontAlgn="base" hangingPunct="1">
        <a:spcBef>
          <a:spcPct val="0"/>
        </a:spcBef>
        <a:spcAft>
          <a:spcPct val="0"/>
        </a:spcAft>
        <a:defRPr sz="3600">
          <a:solidFill>
            <a:schemeClr val="tx1"/>
          </a:solidFill>
          <a:latin typeface="Calibri" pitchFamily="34" charset="0"/>
        </a:defRPr>
      </a:lvl8pPr>
      <a:lvl9pPr marL="1828800" algn="l" rtl="0" eaLnBrk="1" fontAlgn="base" hangingPunct="1">
        <a:spcBef>
          <a:spcPct val="0"/>
        </a:spcBef>
        <a:spcAft>
          <a:spcPct val="0"/>
        </a:spcAft>
        <a:defRPr sz="36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396853"/>
            <a:ext cx="10515600" cy="1981200"/>
          </a:xfrm>
        </p:spPr>
        <p:txBody>
          <a:bodyPr>
            <a:normAutofit/>
          </a:bodyPr>
          <a:lstStyle/>
          <a:p>
            <a:r>
              <a:rPr lang="en-US" sz="4400" b="1" dirty="0">
                <a:solidFill>
                  <a:srgbClr val="FFFF00"/>
                </a:solidFill>
                <a:latin typeface="Cambria" panose="02040503050406030204" pitchFamily="18" charset="0"/>
              </a:rPr>
              <a:t>CHƯƠNG 4: PHÂN CỤM DỮ LIỆU</a:t>
            </a:r>
            <a:br>
              <a:rPr lang="en-US" sz="4400" b="1" dirty="0">
                <a:solidFill>
                  <a:srgbClr val="FFFF00"/>
                </a:solidFill>
                <a:latin typeface="Cambria" panose="02040503050406030204" pitchFamily="18" charset="0"/>
              </a:rPr>
            </a:br>
            <a:r>
              <a:rPr lang="en-US" sz="4400" b="1" dirty="0">
                <a:solidFill>
                  <a:srgbClr val="FFFF00"/>
                </a:solidFill>
                <a:latin typeface="Cambria" panose="02040503050406030204" pitchFamily="18" charset="0"/>
              </a:rPr>
              <a:t>(</a:t>
            </a:r>
            <a:r>
              <a:rPr lang="en-US" sz="4400">
                <a:solidFill>
                  <a:srgbClr val="FFFF00"/>
                </a:solidFill>
                <a:latin typeface="Cambria" panose="02040503050406030204" pitchFamily="18" charset="0"/>
              </a:rPr>
              <a:t>Clustering</a:t>
            </a:r>
            <a:r>
              <a:rPr lang="en-US" sz="4400" b="1">
                <a:solidFill>
                  <a:srgbClr val="FFFF00"/>
                </a:solidFill>
                <a:latin typeface="Cambria" panose="02040503050406030204" pitchFamily="18" charset="0"/>
              </a:rPr>
              <a:t>)</a:t>
            </a:r>
            <a:endParaRPr lang="en-US" sz="4400" dirty="0">
              <a:solidFill>
                <a:srgbClr val="FFFF00"/>
              </a:solidFill>
              <a:latin typeface="Cambria" panose="02040503050406030204" pitchFamily="18" charset="0"/>
            </a:endParaRPr>
          </a:p>
        </p:txBody>
      </p:sp>
      <p:sp>
        <p:nvSpPr>
          <p:cNvPr id="4" name="Subtitle 2"/>
          <p:cNvSpPr txBox="1">
            <a:spLocks/>
          </p:cNvSpPr>
          <p:nvPr/>
        </p:nvSpPr>
        <p:spPr>
          <a:xfrm>
            <a:off x="5128260" y="6532562"/>
            <a:ext cx="2057400" cy="325438"/>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rgbClr val="002060"/>
                </a:solidFill>
              </a:rPr>
              <a:t>11/2024</a:t>
            </a:r>
            <a:endParaRPr lang="en-US" sz="2000" b="1" dirty="0"/>
          </a:p>
        </p:txBody>
      </p:sp>
      <p:sp>
        <p:nvSpPr>
          <p:cNvPr id="5" name="Subtitle 2"/>
          <p:cNvSpPr txBox="1">
            <a:spLocks/>
          </p:cNvSpPr>
          <p:nvPr/>
        </p:nvSpPr>
        <p:spPr>
          <a:xfrm>
            <a:off x="1752600" y="443184"/>
            <a:ext cx="7467600" cy="83819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err="1">
                <a:solidFill>
                  <a:srgbClr val="002060"/>
                </a:solidFill>
              </a:rPr>
              <a:t>Bài</a:t>
            </a:r>
            <a:r>
              <a:rPr lang="en-US" dirty="0">
                <a:solidFill>
                  <a:srgbClr val="002060"/>
                </a:solidFill>
              </a:rPr>
              <a:t> </a:t>
            </a:r>
            <a:r>
              <a:rPr lang="en-US" dirty="0" err="1">
                <a:solidFill>
                  <a:srgbClr val="002060"/>
                </a:solidFill>
              </a:rPr>
              <a:t>giảng</a:t>
            </a:r>
            <a:r>
              <a:rPr lang="en-US" dirty="0">
                <a:solidFill>
                  <a:srgbClr val="002060"/>
                </a:solidFill>
              </a:rPr>
              <a:t> </a:t>
            </a:r>
            <a:r>
              <a:rPr lang="en-US" dirty="0" err="1">
                <a:solidFill>
                  <a:srgbClr val="002060"/>
                </a:solidFill>
              </a:rPr>
              <a:t>môn</a:t>
            </a:r>
            <a:r>
              <a:rPr lang="en-US" dirty="0">
                <a:solidFill>
                  <a:srgbClr val="002060"/>
                </a:solidFill>
              </a:rPr>
              <a:t> </a:t>
            </a:r>
            <a:r>
              <a:rPr lang="en-US" dirty="0" err="1">
                <a:solidFill>
                  <a:srgbClr val="002060"/>
                </a:solidFill>
              </a:rPr>
              <a:t>học</a:t>
            </a:r>
            <a:r>
              <a:rPr lang="en-US" dirty="0">
                <a:solidFill>
                  <a:srgbClr val="002060"/>
                </a:solidFill>
              </a:rPr>
              <a:t>:</a:t>
            </a:r>
          </a:p>
          <a:p>
            <a:pPr algn="l"/>
            <a:r>
              <a:rPr lang="en-US" b="1" dirty="0" err="1">
                <a:solidFill>
                  <a:srgbClr val="002060"/>
                </a:solidFill>
              </a:rPr>
              <a:t>Khai</a:t>
            </a:r>
            <a:r>
              <a:rPr lang="en-US" b="1" dirty="0">
                <a:solidFill>
                  <a:srgbClr val="002060"/>
                </a:solidFill>
              </a:rPr>
              <a:t> </a:t>
            </a:r>
            <a:r>
              <a:rPr lang="en-US" b="1" dirty="0" err="1">
                <a:solidFill>
                  <a:srgbClr val="002060"/>
                </a:solidFill>
              </a:rPr>
              <a:t>phá</a:t>
            </a:r>
            <a:r>
              <a:rPr lang="en-US" b="1" dirty="0">
                <a:solidFill>
                  <a:srgbClr val="002060"/>
                </a:solidFill>
              </a:rPr>
              <a:t> </a:t>
            </a:r>
            <a:r>
              <a:rPr lang="en-US" b="1" dirty="0" err="1">
                <a:solidFill>
                  <a:srgbClr val="002060"/>
                </a:solidFill>
              </a:rPr>
              <a:t>dữ</a:t>
            </a:r>
            <a:r>
              <a:rPr lang="en-US" b="1" dirty="0">
                <a:solidFill>
                  <a:srgbClr val="002060"/>
                </a:solidFill>
              </a:rPr>
              <a:t> </a:t>
            </a:r>
            <a:r>
              <a:rPr lang="en-US" b="1" dirty="0" err="1">
                <a:solidFill>
                  <a:srgbClr val="002060"/>
                </a:solidFill>
              </a:rPr>
              <a:t>liệu</a:t>
            </a:r>
            <a:r>
              <a:rPr lang="en-US" b="1" dirty="0">
                <a:solidFill>
                  <a:srgbClr val="002060"/>
                </a:solidFill>
              </a:rPr>
              <a:t> (7080508) </a:t>
            </a:r>
            <a:endParaRPr lang="en-US" sz="2000" b="1" dirty="0"/>
          </a:p>
        </p:txBody>
      </p:sp>
      <p:cxnSp>
        <p:nvCxnSpPr>
          <p:cNvPr id="8" name="Straight Connector 7"/>
          <p:cNvCxnSpPr/>
          <p:nvPr/>
        </p:nvCxnSpPr>
        <p:spPr>
          <a:xfrm flipV="1">
            <a:off x="1826260" y="782637"/>
            <a:ext cx="3302000" cy="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2886DB48-6CDC-D8FC-EDAB-7EBD6240E742}"/>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3CCC9632-5DD4-8FFF-9566-62E5986E5DB8}"/>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8A867F84-A75D-AF91-9A4F-7B681D7F9EC2}"/>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6B281E7A-5203-0CD4-F7AD-7356FFC6A8EC}"/>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95435AF8-2F18-5F29-48AF-B9BFE256686A}"/>
              </a:ext>
            </a:extLst>
          </p:cNvPr>
          <p:cNvSpPr>
            <a:spLocks noGrp="1"/>
          </p:cNvSpPr>
          <p:nvPr>
            <p:ph type="title"/>
          </p:nvPr>
        </p:nvSpPr>
        <p:spPr/>
        <p:txBody>
          <a:bodyPr/>
          <a:lstStyle/>
          <a:p>
            <a:r>
              <a:rPr lang="en-VN"/>
              <a:t>Tổng quan về phân cụm dữ liệu</a:t>
            </a:r>
          </a:p>
        </p:txBody>
      </p:sp>
      <p:sp>
        <p:nvSpPr>
          <p:cNvPr id="7" name="TextBox 6">
            <a:extLst>
              <a:ext uri="{FF2B5EF4-FFF2-40B4-BE49-F238E27FC236}">
                <a16:creationId xmlns:a16="http://schemas.microsoft.com/office/drawing/2014/main" id="{CAF3903C-9956-F78F-D9E0-696F0C9D6638}"/>
              </a:ext>
            </a:extLst>
          </p:cNvPr>
          <p:cNvSpPr txBox="1"/>
          <p:nvPr/>
        </p:nvSpPr>
        <p:spPr>
          <a:xfrm>
            <a:off x="457200" y="1165986"/>
            <a:ext cx="11582400" cy="2462213"/>
          </a:xfrm>
          <a:prstGeom prst="rect">
            <a:avLst/>
          </a:prstGeom>
          <a:noFill/>
        </p:spPr>
        <p:txBody>
          <a:bodyPr wrap="square">
            <a:spAutoFit/>
          </a:bodyPr>
          <a:lstStyle/>
          <a:p>
            <a:pPr algn="just"/>
            <a:r>
              <a:rPr lang="vi-VN" sz="2200" b="1">
                <a:latin typeface="Cambria" panose="02040503050406030204" pitchFamily="18" charset="0"/>
              </a:rPr>
              <a:t>Mục tiêu của phân cụm:</a:t>
            </a:r>
          </a:p>
          <a:p>
            <a:pPr marL="342900" indent="-342900" algn="just">
              <a:buFont typeface="Arial" panose="020B0604020202020204" pitchFamily="34" charset="0"/>
              <a:buChar char="•"/>
            </a:pPr>
            <a:r>
              <a:rPr lang="vi-VN" sz="2200" b="1">
                <a:latin typeface="Cambria" panose="02040503050406030204" pitchFamily="18" charset="0"/>
              </a:rPr>
              <a:t>Tìm kiếm các nhóm dữ liệu tự nhiên</a:t>
            </a:r>
            <a:r>
              <a:rPr lang="vi-VN" sz="2200">
                <a:latin typeface="Cambria" panose="02040503050406030204" pitchFamily="18" charset="0"/>
              </a:rPr>
              <a:t>: Tìm các cụm đối tượng sao cho các đối tượng trong cùng một cụm có tính tương đồng cao hơn so với các đối tượng trong các cụm khác.</a:t>
            </a:r>
          </a:p>
          <a:p>
            <a:pPr marL="342900" indent="-342900" algn="just">
              <a:buFont typeface="Arial" panose="020B0604020202020204" pitchFamily="34" charset="0"/>
              <a:buChar char="•"/>
            </a:pPr>
            <a:r>
              <a:rPr lang="vi-VN" sz="2200" b="1">
                <a:latin typeface="Cambria" panose="02040503050406030204" pitchFamily="18" charset="0"/>
              </a:rPr>
              <a:t>Khám phá cấu trúc dữ liệu ẩn</a:t>
            </a:r>
            <a:r>
              <a:rPr lang="vi-VN" sz="2200">
                <a:latin typeface="Cambria" panose="02040503050406030204" pitchFamily="18" charset="0"/>
              </a:rPr>
              <a:t>: Xác định các mẫu ẩn hoặc các đặc điểm chung giữa các đối tượng dữ liệu mà không cần thông tin nhãn.</a:t>
            </a:r>
          </a:p>
          <a:p>
            <a:pPr marL="342900" indent="-342900" algn="just">
              <a:buFont typeface="Arial" panose="020B0604020202020204" pitchFamily="34" charset="0"/>
              <a:buChar char="•"/>
            </a:pPr>
            <a:r>
              <a:rPr lang="vi-VN" sz="2200" b="1">
                <a:latin typeface="Cambria" panose="02040503050406030204" pitchFamily="18" charset="0"/>
              </a:rPr>
              <a:t>Phân tích dữ liệu</a:t>
            </a:r>
            <a:r>
              <a:rPr lang="vi-VN" sz="2200">
                <a:latin typeface="Cambria" panose="02040503050406030204" pitchFamily="18" charset="0"/>
              </a:rPr>
              <a:t>: Hỗ trợ các nhà phân tích dữ liệu trong việc khám phá các đặc điểm tiềm ẩn và phát hiện các mối quan hệ phức tạp giữa các biến số.</a:t>
            </a:r>
          </a:p>
        </p:txBody>
      </p:sp>
      <p:pic>
        <p:nvPicPr>
          <p:cNvPr id="2052" name="Picture 4" descr="Text Clustering: Grouping News Articles in Python – Machine Learning Geek">
            <a:extLst>
              <a:ext uri="{FF2B5EF4-FFF2-40B4-BE49-F238E27FC236}">
                <a16:creationId xmlns:a16="http://schemas.microsoft.com/office/drawing/2014/main" id="{7BEBC422-3620-C7F9-9B0D-CC36E9567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863686"/>
            <a:ext cx="4860701" cy="30148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lustering in Social Network Analysis: A Social Network Lab in R for  Beginners - YouTube">
            <a:extLst>
              <a:ext uri="{FF2B5EF4-FFF2-40B4-BE49-F238E27FC236}">
                <a16:creationId xmlns:a16="http://schemas.microsoft.com/office/drawing/2014/main" id="{8C9B0DE4-3A82-2160-0D74-D91AF2D3D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7803" y="3879785"/>
            <a:ext cx="5097391" cy="286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489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51710324-E6A5-A0E4-5230-E66F925598D9}"/>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CE91D95E-57F8-28F3-7B2A-F960CC8D31F4}"/>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AC66D338-378E-D2FA-0CDF-424F299C1887}"/>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AC30FBA6-DB87-FEF8-87F8-6E5BBC2F88DF}"/>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5D7FA549-D414-311D-63C6-148AA50CC72D}"/>
              </a:ext>
            </a:extLst>
          </p:cNvPr>
          <p:cNvSpPr>
            <a:spLocks noGrp="1"/>
          </p:cNvSpPr>
          <p:nvPr>
            <p:ph type="title"/>
          </p:nvPr>
        </p:nvSpPr>
        <p:spPr/>
        <p:txBody>
          <a:bodyPr/>
          <a:lstStyle/>
          <a:p>
            <a:r>
              <a:rPr lang="en-VN"/>
              <a:t>Tổng quan về phân cụm dữ liệu</a:t>
            </a:r>
          </a:p>
        </p:txBody>
      </p:sp>
      <p:sp>
        <p:nvSpPr>
          <p:cNvPr id="7" name="TextBox 6">
            <a:extLst>
              <a:ext uri="{FF2B5EF4-FFF2-40B4-BE49-F238E27FC236}">
                <a16:creationId xmlns:a16="http://schemas.microsoft.com/office/drawing/2014/main" id="{F2FC4356-7803-983C-A052-12D5D4C90452}"/>
              </a:ext>
            </a:extLst>
          </p:cNvPr>
          <p:cNvSpPr txBox="1"/>
          <p:nvPr/>
        </p:nvSpPr>
        <p:spPr>
          <a:xfrm>
            <a:off x="457200" y="1165986"/>
            <a:ext cx="11582400" cy="1200329"/>
          </a:xfrm>
          <a:prstGeom prst="rect">
            <a:avLst/>
          </a:prstGeom>
          <a:noFill/>
        </p:spPr>
        <p:txBody>
          <a:bodyPr wrap="square">
            <a:spAutoFit/>
          </a:bodyPr>
          <a:lstStyle/>
          <a:p>
            <a:pPr>
              <a:buSzPct val="90000"/>
            </a:pPr>
            <a:r>
              <a:rPr lang="en-US" sz="2400" dirty="0" err="1">
                <a:latin typeface="Cambria" panose="02040503050406030204" pitchFamily="18" charset="0"/>
                <a:cs typeface="Times New Roman" pitchFamily="18" charset="0"/>
              </a:rPr>
              <a:t>Phân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cụm</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không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dựa</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trên</a:t>
            </a:r>
            <a:r>
              <a:rPr lang="en-US" sz="2400" dirty="0">
                <a:latin typeface="Cambria" panose="02040503050406030204" pitchFamily="18" charset="0"/>
                <a:cs typeface="Times New Roman" pitchFamily="18" charset="0"/>
              </a:rPr>
              <a:t> 1 </a:t>
            </a:r>
            <a:r>
              <a:rPr lang="en-US" sz="2400" dirty="0" err="1">
                <a:latin typeface="Cambria" panose="02040503050406030204" pitchFamily="18" charset="0"/>
                <a:cs typeface="Times New Roman" pitchFamily="18" charset="0"/>
              </a:rPr>
              <a:t>tiêu</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chuẩn</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chung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nào</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mà</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dựa</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vào</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tiêu</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chí</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mà</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người</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dùng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cung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cấp</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trong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từng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trường</a:t>
            </a:r>
            <a:r>
              <a:rPr lang="en-US" sz="2400" dirty="0">
                <a:latin typeface="Cambria" panose="02040503050406030204" pitchFamily="18" charset="0"/>
                <a:cs typeface="Times New Roman" pitchFamily="18" charset="0"/>
              </a:rPr>
              <a:t> </a:t>
            </a:r>
            <a:r>
              <a:rPr lang="en-US" sz="2400" dirty="0" err="1">
                <a:latin typeface="Cambria" panose="02040503050406030204" pitchFamily="18" charset="0"/>
                <a:cs typeface="Times New Roman" pitchFamily="18" charset="0"/>
              </a:rPr>
              <a:t>hợp</a:t>
            </a:r>
            <a:r>
              <a:rPr lang="en-US" sz="2400" dirty="0">
                <a:latin typeface="Cambria" panose="02040503050406030204" pitchFamily="18" charset="0"/>
                <a:cs typeface="Times New Roman" pitchFamily="18" charset="0"/>
              </a:rPr>
              <a:t>. </a:t>
            </a:r>
            <a:endParaRPr lang="en-US" altLang="en-VN" sz="2400" b="1" dirty="0" err="1">
              <a:latin typeface="Cambria" panose="02040503050406030204" pitchFamily="18" charset="0"/>
              <a:cs typeface="Times New Roman" panose="02020603050405020304" pitchFamily="18" charset="0"/>
            </a:endParaRPr>
          </a:p>
          <a:p>
            <a:pPr>
              <a:buSzPct val="90000"/>
              <a:buNone/>
            </a:pPr>
            <a:endParaRPr lang="en-US" altLang="en-VN" sz="2400" b="1" dirty="0" err="1">
              <a:latin typeface="Cambria" panose="020405030504060302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695D6CB-C86E-B7DE-7074-7393D73F1C98}"/>
              </a:ext>
            </a:extLst>
          </p:cNvPr>
          <p:cNvPicPr>
            <a:picLocks noChangeAspect="1"/>
          </p:cNvPicPr>
          <p:nvPr/>
        </p:nvPicPr>
        <p:blipFill>
          <a:blip r:embed="rId3"/>
          <a:stretch>
            <a:fillRect/>
          </a:stretch>
        </p:blipFill>
        <p:spPr>
          <a:xfrm>
            <a:off x="5941969" y="2209800"/>
            <a:ext cx="5915019" cy="3972774"/>
          </a:xfrm>
          <a:prstGeom prst="rect">
            <a:avLst/>
          </a:prstGeom>
        </p:spPr>
      </p:pic>
      <p:sp>
        <p:nvSpPr>
          <p:cNvPr id="9" name="TextBox 8">
            <a:extLst>
              <a:ext uri="{FF2B5EF4-FFF2-40B4-BE49-F238E27FC236}">
                <a16:creationId xmlns:a16="http://schemas.microsoft.com/office/drawing/2014/main" id="{821B0CB2-2A0B-4B56-7E94-97F394309C8B}"/>
              </a:ext>
            </a:extLst>
          </p:cNvPr>
          <p:cNvSpPr txBox="1"/>
          <p:nvPr/>
        </p:nvSpPr>
        <p:spPr>
          <a:xfrm>
            <a:off x="263459" y="2624340"/>
            <a:ext cx="5715000" cy="2609112"/>
          </a:xfrm>
          <a:prstGeom prst="rect">
            <a:avLst/>
          </a:prstGeom>
          <a:noFill/>
        </p:spPr>
        <p:txBody>
          <a:bodyPr wrap="square">
            <a:spAutoFit/>
          </a:bodyPr>
          <a:lstStyle/>
          <a:p>
            <a:pPr>
              <a:buSzPct val="90000"/>
              <a:buNone/>
            </a:pPr>
            <a:r>
              <a:rPr lang="en-US" altLang="en-VN" sz="2400" b="1" dirty="0" err="1">
                <a:latin typeface="Cambria" panose="02040503050406030204" pitchFamily="18" charset="0"/>
                <a:cs typeface="Times New Roman" panose="02020603050405020304" pitchFamily="18" charset="0"/>
              </a:rPr>
              <a:t>Đánh giá chất</a:t>
            </a:r>
            <a:r>
              <a:rPr lang="en-US" altLang="en-VN" sz="2400" b="1" dirty="0">
                <a:latin typeface="Cambria" panose="02040503050406030204" pitchFamily="18" charset="0"/>
                <a:cs typeface="Times New Roman" panose="02020603050405020304" pitchFamily="18" charset="0"/>
              </a:rPr>
              <a:t> </a:t>
            </a:r>
            <a:r>
              <a:rPr lang="en-US" altLang="en-VN" sz="2400" b="1" dirty="0" err="1">
                <a:latin typeface="Cambria" panose="02040503050406030204" pitchFamily="18" charset="0"/>
                <a:cs typeface="Times New Roman" panose="02020603050405020304" pitchFamily="18" charset="0"/>
              </a:rPr>
              <a:t>lượng</a:t>
            </a:r>
            <a:r>
              <a:rPr lang="en-US" altLang="en-VN" sz="2400" b="1" dirty="0">
                <a:latin typeface="Cambria" panose="02040503050406030204" pitchFamily="18" charset="0"/>
                <a:cs typeface="Times New Roman" panose="02020603050405020304" pitchFamily="18" charset="0"/>
              </a:rPr>
              <a:t> </a:t>
            </a:r>
            <a:r>
              <a:rPr lang="en-US" altLang="en-VN" sz="2400" b="1" dirty="0" err="1">
                <a:latin typeface="Cambria" panose="02040503050406030204" pitchFamily="18" charset="0"/>
                <a:cs typeface="Times New Roman" panose="02020603050405020304" pitchFamily="18" charset="0"/>
              </a:rPr>
              <a:t>phân</a:t>
            </a:r>
            <a:r>
              <a:rPr lang="en-US" altLang="en-VN" sz="2400" b="1" dirty="0">
                <a:latin typeface="Cambria" panose="02040503050406030204" pitchFamily="18" charset="0"/>
                <a:cs typeface="Times New Roman" panose="02020603050405020304" pitchFamily="18" charset="0"/>
              </a:rPr>
              <a:t> </a:t>
            </a:r>
            <a:r>
              <a:rPr lang="en-US" altLang="en-VN" sz="2400" b="1" dirty="0" err="1">
                <a:latin typeface="Cambria" panose="02040503050406030204" pitchFamily="18" charset="0"/>
                <a:cs typeface="Times New Roman" panose="02020603050405020304" pitchFamily="18" charset="0"/>
              </a:rPr>
              <a:t>cụm:</a:t>
            </a:r>
            <a:endParaRPr lang="en-US" altLang="en-VN" sz="2400" b="1" dirty="0">
              <a:latin typeface="Cambria" panose="02040503050406030204" pitchFamily="18" charset="0"/>
              <a:cs typeface="Times New Roman" panose="02020603050405020304" pitchFamily="18" charset="0"/>
            </a:endParaRPr>
          </a:p>
          <a:p>
            <a:pPr marL="396875" lvl="1" indent="-342900">
              <a:lnSpc>
                <a:spcPct val="150000"/>
              </a:lnSpc>
              <a:buFont typeface="Wingdings" pitchFamily="2" charset="2"/>
              <a:buChar char="Ø"/>
            </a:pPr>
            <a:r>
              <a:rPr lang="en-US" altLang="en-VN" sz="2400" dirty="0" err="1">
                <a:latin typeface="Cambria" panose="02040503050406030204" pitchFamily="18" charset="0"/>
                <a:cs typeface="Times New Roman" panose="02020603050405020304" pitchFamily="18" charset="0"/>
              </a:rPr>
              <a:t>Khoảng</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cách</a:t>
            </a:r>
            <a:r>
              <a:rPr lang="en-US" altLang="en-VN" sz="2400" dirty="0">
                <a:latin typeface="Cambria" panose="02040503050406030204" pitchFamily="18" charset="0"/>
                <a:cs typeface="Times New Roman" panose="02020603050405020304" pitchFamily="18" charset="0"/>
              </a:rPr>
              <a:t>/</a:t>
            </a:r>
            <a:r>
              <a:rPr lang="en-US" altLang="en-VN" sz="2400" dirty="0" err="1">
                <a:latin typeface="Cambria" panose="02040503050406030204" pitchFamily="18" charset="0"/>
                <a:cs typeface="Times New Roman" panose="02020603050405020304" pitchFamily="18" charset="0"/>
              </a:rPr>
              <a:t>sự</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khác</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biệt</a:t>
            </a:r>
            <a:r>
              <a:rPr lang="en-US" altLang="en-VN" sz="2400" dirty="0">
                <a:latin typeface="Cambria" panose="02040503050406030204" pitchFamily="18" charset="0"/>
                <a:cs typeface="Times New Roman" panose="02020603050405020304" pitchFamily="18" charset="0"/>
              </a:rPr>
              <a:t> </a:t>
            </a:r>
            <a:r>
              <a:rPr lang="en-US" altLang="en-VN" sz="2400" b="1" dirty="0" err="1">
                <a:latin typeface="Cambria" panose="02040503050406030204" pitchFamily="18" charset="0"/>
                <a:cs typeface="Times New Roman" panose="02020603050405020304" pitchFamily="18" charset="0"/>
              </a:rPr>
              <a:t>giữa</a:t>
            </a:r>
            <a:r>
              <a:rPr lang="en-US" altLang="en-VN" sz="2400" b="1" dirty="0">
                <a:latin typeface="Cambria" panose="02040503050406030204" pitchFamily="18" charset="0"/>
                <a:cs typeface="Times New Roman" panose="02020603050405020304" pitchFamily="18" charset="0"/>
              </a:rPr>
              <a:t> </a:t>
            </a:r>
            <a:r>
              <a:rPr lang="en-US" altLang="en-VN" sz="2400" b="1" dirty="0" err="1">
                <a:latin typeface="Cambria" panose="02040503050406030204" pitchFamily="18" charset="0"/>
                <a:cs typeface="Times New Roman" panose="02020603050405020304" pitchFamily="18" charset="0"/>
              </a:rPr>
              <a:t>các</a:t>
            </a:r>
            <a:r>
              <a:rPr lang="en-US" altLang="en-VN" sz="2400" b="1" dirty="0">
                <a:latin typeface="Cambria" panose="02040503050406030204" pitchFamily="18" charset="0"/>
                <a:cs typeface="Times New Roman" panose="02020603050405020304" pitchFamily="18" charset="0"/>
              </a:rPr>
              <a:t> </a:t>
            </a:r>
            <a:r>
              <a:rPr lang="en-US" altLang="en-VN" sz="2400" b="1" dirty="0" err="1">
                <a:latin typeface="Cambria" panose="02040503050406030204" pitchFamily="18" charset="0"/>
                <a:cs typeface="Times New Roman" panose="02020603050405020304" pitchFamily="18" charset="0"/>
              </a:rPr>
              <a:t>cụm</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Cần</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được</a:t>
            </a:r>
            <a:r>
              <a:rPr lang="en-US" altLang="en-VN" sz="2400" dirty="0">
                <a:latin typeface="Cambria" panose="02040503050406030204" pitchFamily="18" charset="0"/>
                <a:cs typeface="Times New Roman" panose="02020603050405020304" pitchFamily="18" charset="0"/>
              </a:rPr>
              <a:t> </a:t>
            </a:r>
            <a:r>
              <a:rPr lang="en-US" altLang="en-VN" sz="2400" b="1" dirty="0" err="1">
                <a:solidFill>
                  <a:srgbClr val="FF0000"/>
                </a:solidFill>
                <a:latin typeface="Cambria" panose="02040503050406030204" pitchFamily="18" charset="0"/>
                <a:cs typeface="Times New Roman" panose="02020603050405020304" pitchFamily="18" charset="0"/>
              </a:rPr>
              <a:t>cực</a:t>
            </a:r>
            <a:r>
              <a:rPr lang="en-US" altLang="en-VN" sz="2400" b="1" dirty="0">
                <a:solidFill>
                  <a:srgbClr val="FF0000"/>
                </a:solidFill>
                <a:latin typeface="Cambria" panose="02040503050406030204" pitchFamily="18" charset="0"/>
                <a:cs typeface="Times New Roman" panose="02020603050405020304" pitchFamily="18" charset="0"/>
              </a:rPr>
              <a:t> </a:t>
            </a:r>
            <a:r>
              <a:rPr lang="en-US" altLang="en-VN" sz="2400" b="1" dirty="0" err="1">
                <a:solidFill>
                  <a:srgbClr val="FF0000"/>
                </a:solidFill>
                <a:latin typeface="Cambria" panose="02040503050406030204" pitchFamily="18" charset="0"/>
                <a:cs typeface="Times New Roman" panose="02020603050405020304" pitchFamily="18" charset="0"/>
              </a:rPr>
              <a:t>đại</a:t>
            </a:r>
            <a:r>
              <a:rPr lang="en-US" altLang="en-VN" sz="2400" b="1" dirty="0">
                <a:solidFill>
                  <a:srgbClr val="FF0000"/>
                </a:solidFill>
                <a:latin typeface="Cambria" panose="02040503050406030204" pitchFamily="18" charset="0"/>
                <a:cs typeface="Times New Roman" panose="02020603050405020304" pitchFamily="18" charset="0"/>
              </a:rPr>
              <a:t> </a:t>
            </a:r>
            <a:r>
              <a:rPr lang="en-US" altLang="en-VN" sz="2400" b="1" dirty="0" err="1">
                <a:solidFill>
                  <a:srgbClr val="FF0000"/>
                </a:solidFill>
                <a:latin typeface="Cambria" panose="02040503050406030204" pitchFamily="18" charset="0"/>
                <a:cs typeface="Times New Roman" panose="02020603050405020304" pitchFamily="18" charset="0"/>
              </a:rPr>
              <a:t>hóa</a:t>
            </a:r>
            <a:endParaRPr lang="en-US" altLang="en-VN" sz="2400" b="1" dirty="0">
              <a:solidFill>
                <a:srgbClr val="FF0000"/>
              </a:solidFill>
              <a:latin typeface="Cambria" panose="02040503050406030204" pitchFamily="18" charset="0"/>
              <a:cs typeface="Times New Roman" panose="02020603050405020304" pitchFamily="18" charset="0"/>
            </a:endParaRPr>
          </a:p>
          <a:p>
            <a:pPr marL="342900" lvl="1" indent="-342900">
              <a:lnSpc>
                <a:spcPct val="150000"/>
              </a:lnSpc>
              <a:buFont typeface="Wingdings" pitchFamily="2" charset="2"/>
              <a:buChar char="Ø"/>
            </a:pP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Khoảng</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cách</a:t>
            </a:r>
            <a:r>
              <a:rPr lang="en-US" altLang="en-VN" sz="2400" dirty="0">
                <a:latin typeface="Cambria" panose="02040503050406030204" pitchFamily="18" charset="0"/>
                <a:cs typeface="Times New Roman" panose="02020603050405020304" pitchFamily="18" charset="0"/>
              </a:rPr>
              <a:t>/</a:t>
            </a:r>
            <a:r>
              <a:rPr lang="en-US" altLang="en-VN" sz="2400" dirty="0" err="1">
                <a:latin typeface="Cambria" panose="02040503050406030204" pitchFamily="18" charset="0"/>
                <a:cs typeface="Times New Roman" panose="02020603050405020304" pitchFamily="18" charset="0"/>
              </a:rPr>
              <a:t>sự</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khác</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biệt</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bên</a:t>
            </a:r>
            <a:r>
              <a:rPr lang="en-US" altLang="en-VN" sz="2400" dirty="0">
                <a:latin typeface="Cambria" panose="02040503050406030204" pitchFamily="18" charset="0"/>
                <a:cs typeface="Times New Roman" panose="02020603050405020304" pitchFamily="18" charset="0"/>
              </a:rPr>
              <a:t> </a:t>
            </a:r>
            <a:r>
              <a:rPr lang="en-US" altLang="en-VN" sz="2400" b="1" dirty="0" err="1">
                <a:latin typeface="Cambria" panose="02040503050406030204" pitchFamily="18" charset="0"/>
                <a:cs typeface="Times New Roman" panose="02020603050405020304" pitchFamily="18" charset="0"/>
              </a:rPr>
              <a:t>trong</a:t>
            </a:r>
            <a:r>
              <a:rPr lang="en-US" altLang="en-VN" sz="2400" b="1" dirty="0">
                <a:latin typeface="Cambria" panose="02040503050406030204" pitchFamily="18" charset="0"/>
                <a:cs typeface="Times New Roman" panose="02020603050405020304" pitchFamily="18" charset="0"/>
              </a:rPr>
              <a:t> </a:t>
            </a:r>
            <a:r>
              <a:rPr lang="en-US" altLang="en-VN" sz="2400" b="1" dirty="0" err="1">
                <a:latin typeface="Cambria" panose="02040503050406030204" pitchFamily="18" charset="0"/>
                <a:cs typeface="Times New Roman" panose="02020603050405020304" pitchFamily="18" charset="0"/>
              </a:rPr>
              <a:t>một</a:t>
            </a:r>
            <a:r>
              <a:rPr lang="en-US" altLang="en-VN" sz="2400" b="1" dirty="0">
                <a:latin typeface="Cambria" panose="02040503050406030204" pitchFamily="18" charset="0"/>
                <a:cs typeface="Times New Roman" panose="02020603050405020304" pitchFamily="18" charset="0"/>
              </a:rPr>
              <a:t> </a:t>
            </a:r>
            <a:r>
              <a:rPr lang="en-US" altLang="en-VN" sz="2400" b="1" dirty="0" err="1">
                <a:latin typeface="Cambria" panose="02040503050406030204" pitchFamily="18" charset="0"/>
                <a:cs typeface="Times New Roman" panose="02020603050405020304" pitchFamily="18" charset="0"/>
              </a:rPr>
              <a:t>cụm</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Cần</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được</a:t>
            </a:r>
            <a:r>
              <a:rPr lang="en-US" altLang="en-VN" sz="2400" dirty="0">
                <a:latin typeface="Cambria" panose="02040503050406030204" pitchFamily="18" charset="0"/>
                <a:cs typeface="Times New Roman" panose="02020603050405020304" pitchFamily="18" charset="0"/>
              </a:rPr>
              <a:t> </a:t>
            </a:r>
            <a:r>
              <a:rPr lang="en-US" altLang="en-VN" sz="2400" b="1" dirty="0" err="1">
                <a:solidFill>
                  <a:srgbClr val="FF0000"/>
                </a:solidFill>
                <a:latin typeface="Cambria" panose="02040503050406030204" pitchFamily="18" charset="0"/>
                <a:cs typeface="Times New Roman" panose="02020603050405020304" pitchFamily="18" charset="0"/>
              </a:rPr>
              <a:t>cực</a:t>
            </a:r>
            <a:r>
              <a:rPr lang="en-US" altLang="en-VN" sz="2400" b="1" dirty="0">
                <a:solidFill>
                  <a:srgbClr val="FF0000"/>
                </a:solidFill>
                <a:latin typeface="Cambria" panose="02040503050406030204" pitchFamily="18" charset="0"/>
                <a:cs typeface="Times New Roman" panose="02020603050405020304" pitchFamily="18" charset="0"/>
              </a:rPr>
              <a:t> </a:t>
            </a:r>
            <a:r>
              <a:rPr lang="en-US" altLang="en-VN" sz="2400" b="1" dirty="0" err="1">
                <a:solidFill>
                  <a:srgbClr val="FF0000"/>
                </a:solidFill>
                <a:latin typeface="Cambria" panose="02040503050406030204" pitchFamily="18" charset="0"/>
                <a:cs typeface="Times New Roman" panose="02020603050405020304" pitchFamily="18" charset="0"/>
              </a:rPr>
              <a:t>tiểu</a:t>
            </a:r>
            <a:r>
              <a:rPr lang="en-US" altLang="en-VN" sz="2400" b="1" dirty="0">
                <a:solidFill>
                  <a:srgbClr val="FF0000"/>
                </a:solidFill>
                <a:latin typeface="Cambria" panose="02040503050406030204" pitchFamily="18" charset="0"/>
                <a:cs typeface="Times New Roman" panose="02020603050405020304" pitchFamily="18" charset="0"/>
              </a:rPr>
              <a:t> </a:t>
            </a:r>
            <a:r>
              <a:rPr lang="en-US" altLang="en-VN" sz="2400" b="1" dirty="0" err="1">
                <a:solidFill>
                  <a:srgbClr val="FF0000"/>
                </a:solidFill>
                <a:latin typeface="Cambria" panose="02040503050406030204" pitchFamily="18" charset="0"/>
                <a:cs typeface="Times New Roman" panose="02020603050405020304" pitchFamily="18" charset="0"/>
              </a:rPr>
              <a:t>hóa</a:t>
            </a:r>
            <a:endParaRPr lang="en-US" altLang="en-VN" sz="2400" b="1" dirty="0">
              <a:solidFill>
                <a:srgbClr val="FF0000"/>
              </a:solidFill>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36725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68770-2F61-F3F4-081F-5C71A25E2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96FA17-F83C-A2C7-EA0D-D74F6F600000}"/>
              </a:ext>
            </a:extLst>
          </p:cNvPr>
          <p:cNvSpPr>
            <a:spLocks noGrp="1"/>
          </p:cNvSpPr>
          <p:nvPr>
            <p:ph type="title"/>
          </p:nvPr>
        </p:nvSpPr>
        <p:spPr/>
        <p:txBody>
          <a:bodyPr>
            <a:normAutofit/>
          </a:bodyPr>
          <a:lstStyle/>
          <a:p>
            <a:r>
              <a:rPr lang="en-VN" sz="4400">
                <a:solidFill>
                  <a:srgbClr val="FFC000"/>
                </a:solidFill>
              </a:rPr>
              <a:t>1.3 Các ứng dụng của phân cụm dữ liệu</a:t>
            </a:r>
          </a:p>
        </p:txBody>
      </p:sp>
    </p:spTree>
    <p:extLst>
      <p:ext uri="{BB962C8B-B14F-4D97-AF65-F5344CB8AC3E}">
        <p14:creationId xmlns:p14="http://schemas.microsoft.com/office/powerpoint/2010/main" val="2073757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1F99CAD-1CA6-F236-9C3E-9A2369EDBF2C}"/>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D6D15B5D-5242-9CC7-521F-A5666DAE0463}"/>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A041B591-0E24-B1F0-F758-AF3E3AFCDDDA}"/>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9DBCDB81-8ED6-223C-7485-505A627D0BA6}"/>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ED1BEDC5-2585-EED3-3B5A-B58E0F464043}"/>
              </a:ext>
            </a:extLst>
          </p:cNvPr>
          <p:cNvSpPr>
            <a:spLocks noGrp="1"/>
          </p:cNvSpPr>
          <p:nvPr>
            <p:ph type="title"/>
          </p:nvPr>
        </p:nvSpPr>
        <p:spPr/>
        <p:txBody>
          <a:bodyPr/>
          <a:lstStyle/>
          <a:p>
            <a:r>
              <a:rPr lang="en-VN"/>
              <a:t>Ứng dụng của phân cụm</a:t>
            </a:r>
          </a:p>
        </p:txBody>
      </p:sp>
      <p:sp>
        <p:nvSpPr>
          <p:cNvPr id="10" name="TextBox 9">
            <a:extLst>
              <a:ext uri="{FF2B5EF4-FFF2-40B4-BE49-F238E27FC236}">
                <a16:creationId xmlns:a16="http://schemas.microsoft.com/office/drawing/2014/main" id="{2101B72D-AC45-FF5E-367A-61E28080337E}"/>
              </a:ext>
            </a:extLst>
          </p:cNvPr>
          <p:cNvSpPr txBox="1"/>
          <p:nvPr/>
        </p:nvSpPr>
        <p:spPr>
          <a:xfrm>
            <a:off x="211118" y="1238936"/>
            <a:ext cx="11676082" cy="1200329"/>
          </a:xfrm>
          <a:prstGeom prst="rect">
            <a:avLst/>
          </a:prstGeom>
          <a:noFill/>
        </p:spPr>
        <p:txBody>
          <a:bodyPr wrap="square">
            <a:spAutoFit/>
          </a:bodyPr>
          <a:lstStyle/>
          <a:p>
            <a:pPr algn="just"/>
            <a:r>
              <a:rPr lang="vi-VN" sz="2400">
                <a:latin typeface="Cambria" panose="02040503050406030204" pitchFamily="18" charset="0"/>
              </a:rPr>
              <a:t>Phân cụm dữ liệu (clustering) được ứng dụng rộng rãi trong nhiều lĩnh vực khác nhau nhờ khả năng nhóm các đối tượng dữ liệu tương tự nhau, từ đó giúp các tổ chức và doanh nghiệp rút ra những thông tin hữu ích.</a:t>
            </a:r>
            <a:endParaRPr lang="en-VN" sz="2200">
              <a:latin typeface="Cambria" panose="02040503050406030204" pitchFamily="18" charset="0"/>
            </a:endParaRPr>
          </a:p>
        </p:txBody>
      </p:sp>
      <p:pic>
        <p:nvPicPr>
          <p:cNvPr id="1026" name="Picture 2">
            <a:extLst>
              <a:ext uri="{FF2B5EF4-FFF2-40B4-BE49-F238E27FC236}">
                <a16:creationId xmlns:a16="http://schemas.microsoft.com/office/drawing/2014/main" id="{937BE37E-ABE9-7F1B-E41B-1C9A394F25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90" b="10000"/>
          <a:stretch/>
        </p:blipFill>
        <p:spPr bwMode="auto">
          <a:xfrm>
            <a:off x="381000" y="2638577"/>
            <a:ext cx="4797425" cy="36607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9CE731-721F-62EF-9269-9D3656FAED99}"/>
              </a:ext>
            </a:extLst>
          </p:cNvPr>
          <p:cNvSpPr txBox="1"/>
          <p:nvPr/>
        </p:nvSpPr>
        <p:spPr>
          <a:xfrm>
            <a:off x="5334000" y="2763801"/>
            <a:ext cx="6553200" cy="3477875"/>
          </a:xfrm>
          <a:prstGeom prst="rect">
            <a:avLst/>
          </a:prstGeom>
          <a:noFill/>
        </p:spPr>
        <p:txBody>
          <a:bodyPr wrap="square">
            <a:spAutoFit/>
          </a:bodyPr>
          <a:lstStyle/>
          <a:p>
            <a:pPr marL="285750" indent="-285750" algn="just">
              <a:buFont typeface="Arial" panose="020B0604020202020204" pitchFamily="34" charset="0"/>
              <a:buChar char="•"/>
            </a:pPr>
            <a:r>
              <a:rPr lang="vi-VN" sz="2200" b="1">
                <a:latin typeface="Cambria" panose="02040503050406030204" pitchFamily="18" charset="0"/>
              </a:rPr>
              <a:t>Phân khúc khách hàng</a:t>
            </a:r>
            <a:r>
              <a:rPr lang="vi-VN" sz="2200">
                <a:latin typeface="Cambria" panose="02040503050406030204" pitchFamily="18" charset="0"/>
              </a:rPr>
              <a:t>: Trong marketing, phân cụm khách hàng giúp chia thành các nhóm với hành vi và sở thích tương tự, từ đó đưa ra các chiến lược marketing phù hợp.</a:t>
            </a:r>
          </a:p>
          <a:p>
            <a:pPr marL="285750" indent="-285750" algn="just">
              <a:buFont typeface="Arial" panose="020B0604020202020204" pitchFamily="34" charset="0"/>
              <a:buChar char="•"/>
            </a:pPr>
            <a:r>
              <a:rPr lang="vi-VN" sz="2200" b="1">
                <a:latin typeface="Cambria" panose="02040503050406030204" pitchFamily="18" charset="0"/>
              </a:rPr>
              <a:t>Phân tích hình ảnh</a:t>
            </a:r>
            <a:r>
              <a:rPr lang="vi-VN" sz="2200">
                <a:latin typeface="Cambria" panose="02040503050406030204" pitchFamily="18" charset="0"/>
              </a:rPr>
              <a:t>: Trong thị giác máy tính, phân cụm được dùng để phân đoạn hình ảnh, giúp phát hiện và phân loại các vùng trong hình ảnh.</a:t>
            </a:r>
          </a:p>
          <a:p>
            <a:pPr marL="285750" indent="-285750" algn="just">
              <a:buFont typeface="Arial" panose="020B0604020202020204" pitchFamily="34" charset="0"/>
              <a:buChar char="•"/>
            </a:pPr>
            <a:r>
              <a:rPr lang="vi-VN" sz="2200" b="1">
                <a:latin typeface="Cambria" panose="02040503050406030204" pitchFamily="18" charset="0"/>
              </a:rPr>
              <a:t>Phân tích văn bản</a:t>
            </a:r>
            <a:r>
              <a:rPr lang="vi-VN" sz="2200">
                <a:latin typeface="Cambria" panose="02040503050406030204" pitchFamily="18" charset="0"/>
              </a:rPr>
              <a:t>: Được dùng để nhóm các tài liệu có nội dung tương tự, hỗ trợ trong các hệ thống truy xuất thông tin và gợi ý nội dung.</a:t>
            </a:r>
            <a:endParaRPr lang="en-VN" sz="2200">
              <a:latin typeface="Cambria" panose="02040503050406030204" pitchFamily="18" charset="0"/>
            </a:endParaRPr>
          </a:p>
        </p:txBody>
      </p:sp>
    </p:spTree>
    <p:extLst>
      <p:ext uri="{BB962C8B-B14F-4D97-AF65-F5344CB8AC3E}">
        <p14:creationId xmlns:p14="http://schemas.microsoft.com/office/powerpoint/2010/main" val="262303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26AC1-430D-A2BF-DEDC-9FB29F81B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7F03D-6F76-14E3-97D7-33260100E118}"/>
              </a:ext>
            </a:extLst>
          </p:cNvPr>
          <p:cNvSpPr>
            <a:spLocks noGrp="1"/>
          </p:cNvSpPr>
          <p:nvPr>
            <p:ph type="title"/>
          </p:nvPr>
        </p:nvSpPr>
        <p:spPr/>
        <p:txBody>
          <a:bodyPr>
            <a:normAutofit/>
          </a:bodyPr>
          <a:lstStyle/>
          <a:p>
            <a:r>
              <a:rPr lang="en-VN" sz="4400">
                <a:solidFill>
                  <a:srgbClr val="FFC000"/>
                </a:solidFill>
              </a:rPr>
              <a:t>1.4 Một số thuật toán phân cụm</a:t>
            </a:r>
          </a:p>
        </p:txBody>
      </p:sp>
    </p:spTree>
    <p:extLst>
      <p:ext uri="{BB962C8B-B14F-4D97-AF65-F5344CB8AC3E}">
        <p14:creationId xmlns:p14="http://schemas.microsoft.com/office/powerpoint/2010/main" val="3650049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5950C60D-9A9C-468C-6F2C-E9C9B86552A3}"/>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9E55F25E-D6AB-4F53-AF35-114EC426D7EA}"/>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3A6B381B-CC8E-7806-7316-F34ED6259DB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BC3D8C24-F3FC-39C5-0394-B0767CB8505C}"/>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40004D24-FB0D-01C4-E0A6-35F6E3FC1EAE}"/>
              </a:ext>
            </a:extLst>
          </p:cNvPr>
          <p:cNvSpPr>
            <a:spLocks noGrp="1"/>
          </p:cNvSpPr>
          <p:nvPr>
            <p:ph type="title"/>
          </p:nvPr>
        </p:nvSpPr>
        <p:spPr/>
        <p:txBody>
          <a:bodyPr/>
          <a:lstStyle/>
          <a:p>
            <a:r>
              <a:rPr lang="en-VN"/>
              <a:t>Một số loại phân cụm dữ liệu</a:t>
            </a:r>
          </a:p>
        </p:txBody>
      </p:sp>
      <p:sp>
        <p:nvSpPr>
          <p:cNvPr id="9" name="Content Placeholder 3">
            <a:extLst>
              <a:ext uri="{FF2B5EF4-FFF2-40B4-BE49-F238E27FC236}">
                <a16:creationId xmlns:a16="http://schemas.microsoft.com/office/drawing/2014/main" id="{3E20AA54-E334-9157-035E-1D22E9682EB9}"/>
              </a:ext>
            </a:extLst>
          </p:cNvPr>
          <p:cNvSpPr txBox="1">
            <a:spLocks/>
          </p:cNvSpPr>
          <p:nvPr/>
        </p:nvSpPr>
        <p:spPr>
          <a:xfrm>
            <a:off x="246287" y="4531043"/>
            <a:ext cx="11336113" cy="1964928"/>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AutoNum type="arabicPeriod"/>
            </a:pPr>
            <a:r>
              <a:rPr lang="en-US" sz="2200" b="1">
                <a:latin typeface="Cambria" panose="02040503050406030204" pitchFamily="18" charset="0"/>
              </a:rPr>
              <a:t>Hierarchical cluster analysis</a:t>
            </a:r>
            <a:r>
              <a:rPr lang="en-US" sz="2200">
                <a:latin typeface="Cambria" panose="02040503050406030204" pitchFamily="18" charset="0"/>
              </a:rPr>
              <a:t> (Phân cụm phân cấp)</a:t>
            </a:r>
          </a:p>
          <a:p>
            <a:pPr marL="457200" indent="-457200">
              <a:buAutoNum type="arabicPeriod"/>
            </a:pPr>
            <a:r>
              <a:rPr lang="en-US" sz="2200" b="1">
                <a:latin typeface="Cambria" panose="02040503050406030204" pitchFamily="18" charset="0"/>
              </a:rPr>
              <a:t>Distribution-based clustering</a:t>
            </a:r>
            <a:r>
              <a:rPr lang="en-US" sz="2200">
                <a:latin typeface="Cambria" panose="02040503050406030204" pitchFamily="18" charset="0"/>
              </a:rPr>
              <a:t> (Phân cụm dựa trên phân phối)</a:t>
            </a:r>
          </a:p>
          <a:p>
            <a:pPr marL="457200" indent="-457200">
              <a:buAutoNum type="arabicPeriod"/>
            </a:pPr>
            <a:r>
              <a:rPr lang="en-US" sz="2200" b="1">
                <a:latin typeface="Cambria" panose="02040503050406030204" pitchFamily="18" charset="0"/>
              </a:rPr>
              <a:t>Partitioning clustering</a:t>
            </a:r>
            <a:r>
              <a:rPr lang="en-US" sz="2200">
                <a:latin typeface="Cambria" panose="02040503050406030204" pitchFamily="18" charset="0"/>
              </a:rPr>
              <a:t> (Phân cụm phân vùng)</a:t>
            </a:r>
          </a:p>
          <a:p>
            <a:pPr marL="457200" indent="-457200">
              <a:buAutoNum type="arabicPeriod"/>
            </a:pPr>
            <a:r>
              <a:rPr lang="en-US" sz="2200" b="1">
                <a:latin typeface="Cambria" panose="02040503050406030204" pitchFamily="18" charset="0"/>
              </a:rPr>
              <a:t>Density-based clustering</a:t>
            </a:r>
            <a:r>
              <a:rPr lang="en-US" sz="2200">
                <a:latin typeface="Cambria" panose="02040503050406030204" pitchFamily="18" charset="0"/>
              </a:rPr>
              <a:t> (Phân cụm dựa trên mật độ)</a:t>
            </a:r>
            <a:endParaRPr lang="en-VN" sz="2200">
              <a:latin typeface="Cambria" panose="02040503050406030204" pitchFamily="18" charset="0"/>
            </a:endParaRPr>
          </a:p>
        </p:txBody>
      </p:sp>
      <p:pic>
        <p:nvPicPr>
          <p:cNvPr id="1026" name="Picture 2" descr="Cluster analysis: Definition, types, &amp; examples - forms.app">
            <a:extLst>
              <a:ext uri="{FF2B5EF4-FFF2-40B4-BE49-F238E27FC236}">
                <a16:creationId xmlns:a16="http://schemas.microsoft.com/office/drawing/2014/main" id="{B19D5776-686E-DAD1-BE5F-5449B5F025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81" b="18736"/>
          <a:stretch/>
        </p:blipFill>
        <p:spPr bwMode="auto">
          <a:xfrm>
            <a:off x="2438400" y="1196256"/>
            <a:ext cx="6718133" cy="2974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479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8A42314-1498-F064-D3E3-3598868A4E8B}"/>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DEF3EF73-E653-C1DA-75E7-6CD297007148}"/>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66E665B7-74DC-2034-6738-B5D15F9AC4D4}"/>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1C39BE7F-3458-7F40-1ABD-9545CA82411B}"/>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F9F20CCF-453B-F2CA-2DF4-01483BBAE5BD}"/>
              </a:ext>
            </a:extLst>
          </p:cNvPr>
          <p:cNvSpPr>
            <a:spLocks noGrp="1"/>
          </p:cNvSpPr>
          <p:nvPr>
            <p:ph type="title"/>
          </p:nvPr>
        </p:nvSpPr>
        <p:spPr/>
        <p:txBody>
          <a:bodyPr/>
          <a:lstStyle/>
          <a:p>
            <a:r>
              <a:rPr lang="en-VN"/>
              <a:t>Một số loại phân cụm dữ liệu</a:t>
            </a:r>
          </a:p>
        </p:txBody>
      </p:sp>
      <p:sp>
        <p:nvSpPr>
          <p:cNvPr id="9" name="Content Placeholder 3">
            <a:extLst>
              <a:ext uri="{FF2B5EF4-FFF2-40B4-BE49-F238E27FC236}">
                <a16:creationId xmlns:a16="http://schemas.microsoft.com/office/drawing/2014/main" id="{BD330CDE-1180-BB03-02EC-528522527467}"/>
              </a:ext>
            </a:extLst>
          </p:cNvPr>
          <p:cNvSpPr txBox="1">
            <a:spLocks/>
          </p:cNvSpPr>
          <p:nvPr/>
        </p:nvSpPr>
        <p:spPr>
          <a:xfrm>
            <a:off x="142194" y="1342816"/>
            <a:ext cx="11907612" cy="1228686"/>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vi-VN" sz="2200" b="1">
                <a:latin typeface="Cambria" panose="02040503050406030204" pitchFamily="18" charset="0"/>
              </a:rPr>
              <a:t>Phân cụm phân cấp (Hierarchical clustering)</a:t>
            </a:r>
            <a:r>
              <a:rPr lang="vi-VN" sz="2200">
                <a:latin typeface="Cambria" panose="02040503050406030204" pitchFamily="18" charset="0"/>
              </a:rPr>
              <a:t>: Phương pháp này tạo một cấu trúc phân cấp các cụm bằng cách liên tục gộp các cụm nhỏ thành cụm lớn hơn hoặc chia các cụm lớn thành cụm nhỏ hơn. Kết quả thường được biểu diễn dưới dạng biểu đồ cây (dendrogram).</a:t>
            </a:r>
          </a:p>
        </p:txBody>
      </p:sp>
      <p:pic>
        <p:nvPicPr>
          <p:cNvPr id="3074" name="Picture 2" descr="What is hierarchical clustering? - mTab">
            <a:extLst>
              <a:ext uri="{FF2B5EF4-FFF2-40B4-BE49-F238E27FC236}">
                <a16:creationId xmlns:a16="http://schemas.microsoft.com/office/drawing/2014/main" id="{E295A358-FED5-4AE6-FC57-850D2F97E4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21" b="15750"/>
          <a:stretch/>
        </p:blipFill>
        <p:spPr bwMode="auto">
          <a:xfrm>
            <a:off x="5572206" y="2647701"/>
            <a:ext cx="6446890" cy="36006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Hierarchical Clustering and How Does It Work?">
            <a:extLst>
              <a:ext uri="{FF2B5EF4-FFF2-40B4-BE49-F238E27FC236}">
                <a16:creationId xmlns:a16="http://schemas.microsoft.com/office/drawing/2014/main" id="{D07CFDCD-FAEF-B4C3-4C0B-DB36033CB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44" y="2990392"/>
            <a:ext cx="5430012" cy="3258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66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609AAE5C-17F0-E53D-FC74-51B09D020352}"/>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79848C59-D7C3-1B0E-78A1-825190F3AC49}"/>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38F21CF8-32AC-678E-78EE-E09FBA027E2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96DA9043-BDA5-2166-6153-A3E5D18BDEE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159A1FAD-0775-84C9-FCBC-83C02FFE2CF4}"/>
              </a:ext>
            </a:extLst>
          </p:cNvPr>
          <p:cNvSpPr>
            <a:spLocks noGrp="1"/>
          </p:cNvSpPr>
          <p:nvPr>
            <p:ph type="title"/>
          </p:nvPr>
        </p:nvSpPr>
        <p:spPr/>
        <p:txBody>
          <a:bodyPr/>
          <a:lstStyle/>
          <a:p>
            <a:r>
              <a:rPr lang="en-VN"/>
              <a:t>Một số loại phân cụm dữ liệu</a:t>
            </a:r>
          </a:p>
        </p:txBody>
      </p:sp>
      <p:sp>
        <p:nvSpPr>
          <p:cNvPr id="9" name="Content Placeholder 3">
            <a:extLst>
              <a:ext uri="{FF2B5EF4-FFF2-40B4-BE49-F238E27FC236}">
                <a16:creationId xmlns:a16="http://schemas.microsoft.com/office/drawing/2014/main" id="{B2CEC889-D436-212B-296A-E180F3A21444}"/>
              </a:ext>
            </a:extLst>
          </p:cNvPr>
          <p:cNvSpPr txBox="1">
            <a:spLocks/>
          </p:cNvSpPr>
          <p:nvPr/>
        </p:nvSpPr>
        <p:spPr>
          <a:xfrm>
            <a:off x="142194" y="1342816"/>
            <a:ext cx="11907612" cy="1552784"/>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vi-VN" sz="2200" b="1">
                <a:latin typeface="Cambria" panose="02040503050406030204" pitchFamily="18" charset="0"/>
              </a:rPr>
              <a:t>Phân cụm dựa trên phân phối (Distribution-based clustering)</a:t>
            </a:r>
            <a:r>
              <a:rPr lang="vi-VN" sz="2200">
                <a:latin typeface="Cambria" panose="02040503050406030204" pitchFamily="18" charset="0"/>
              </a:rPr>
              <a:t>: Dựa trên xác suất thống kê, phương pháp này giả định rằng dữ liệu đến từ các phân phối xác suất khác nhau. Mỗi cụm được mô hình hóa bằng một phân phối (ví dụ: phân phối Gaussian), và các điểm dữ liệu được gán vào cụm có xác suất cao nhất.</a:t>
            </a:r>
          </a:p>
        </p:txBody>
      </p:sp>
      <p:pic>
        <p:nvPicPr>
          <p:cNvPr id="5122" name="Picture 2" descr="What is Clustering in Machine Learning? (With Examples)">
            <a:extLst>
              <a:ext uri="{FF2B5EF4-FFF2-40B4-BE49-F238E27FC236}">
                <a16:creationId xmlns:a16="http://schemas.microsoft.com/office/drawing/2014/main" id="{4898BBCC-E08F-D1B5-EB99-B50C5175B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571502"/>
            <a:ext cx="5108575" cy="4102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898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6DA626C-EE05-68BF-B7C7-D10052A9C46E}"/>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ABD44B13-A331-57AE-695C-008BB81D4D92}"/>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D1259988-16BD-5770-20E0-476314F42077}"/>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59C5285E-F574-958D-CF21-E21FE96AA7B6}"/>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B2D12A08-51F6-E157-5A50-135E955B6816}"/>
              </a:ext>
            </a:extLst>
          </p:cNvPr>
          <p:cNvSpPr>
            <a:spLocks noGrp="1"/>
          </p:cNvSpPr>
          <p:nvPr>
            <p:ph type="title"/>
          </p:nvPr>
        </p:nvSpPr>
        <p:spPr/>
        <p:txBody>
          <a:bodyPr/>
          <a:lstStyle/>
          <a:p>
            <a:r>
              <a:rPr lang="en-VN"/>
              <a:t>Một số loại phân cụm dữ liệu</a:t>
            </a:r>
          </a:p>
        </p:txBody>
      </p:sp>
      <p:sp>
        <p:nvSpPr>
          <p:cNvPr id="9" name="Content Placeholder 3">
            <a:extLst>
              <a:ext uri="{FF2B5EF4-FFF2-40B4-BE49-F238E27FC236}">
                <a16:creationId xmlns:a16="http://schemas.microsoft.com/office/drawing/2014/main" id="{F1DBD867-3548-6AEC-0FA9-923CFD12100F}"/>
              </a:ext>
            </a:extLst>
          </p:cNvPr>
          <p:cNvSpPr txBox="1">
            <a:spLocks/>
          </p:cNvSpPr>
          <p:nvPr/>
        </p:nvSpPr>
        <p:spPr>
          <a:xfrm>
            <a:off x="142194" y="1342816"/>
            <a:ext cx="11907612" cy="1552784"/>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vi-VN" sz="2200" b="1">
                <a:latin typeface="Cambria" panose="02040503050406030204" pitchFamily="18" charset="0"/>
              </a:rPr>
              <a:t>Phân cụm phân vùng (Partitioning clustering)</a:t>
            </a:r>
            <a:r>
              <a:rPr lang="vi-VN" sz="2200">
                <a:latin typeface="Cambria" panose="02040503050406030204" pitchFamily="18" charset="0"/>
              </a:rPr>
              <a:t>: Phương pháp này chia dữ liệu thành một số cụm cố định, chẳng hạn như K-Means. Các điểm dữ liệu được gán vào cụm dựa trên khoảng cách đến tâm cụm, với mục tiêu tối thiểu hóa tổng khoảng cách trong cụm.</a:t>
            </a:r>
          </a:p>
        </p:txBody>
      </p:sp>
      <p:pic>
        <p:nvPicPr>
          <p:cNvPr id="7170" name="Picture 2" descr="Clustering in Machine Learning | tutorialforbeginner.com">
            <a:extLst>
              <a:ext uri="{FF2B5EF4-FFF2-40B4-BE49-F238E27FC236}">
                <a16:creationId xmlns:a16="http://schemas.microsoft.com/office/drawing/2014/main" id="{71BC3C1D-A80E-FD1B-CE45-44CD7EF2B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590552"/>
            <a:ext cx="4068538" cy="37200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artitional clustering">
            <a:extLst>
              <a:ext uri="{FF2B5EF4-FFF2-40B4-BE49-F238E27FC236}">
                <a16:creationId xmlns:a16="http://schemas.microsoft.com/office/drawing/2014/main" id="{3DF56B45-1CC6-B1E3-6D46-55FF14107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435" y="2650365"/>
            <a:ext cx="4545565" cy="3905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996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6908048-B2A0-9E24-0522-65C0AD9E1B7B}"/>
            </a:ext>
          </a:extLst>
        </p:cNvPr>
        <p:cNvGrpSpPr/>
        <p:nvPr/>
      </p:nvGrpSpPr>
      <p:grpSpPr>
        <a:xfrm>
          <a:off x="0" y="0"/>
          <a:ext cx="0" cy="0"/>
          <a:chOff x="0" y="0"/>
          <a:chExt cx="0" cy="0"/>
        </a:xfrm>
      </p:grpSpPr>
      <p:sp>
        <p:nvSpPr>
          <p:cNvPr id="2" name="Rectangle 2">
            <a:extLst>
              <a:ext uri="{FF2B5EF4-FFF2-40B4-BE49-F238E27FC236}">
                <a16:creationId xmlns:a16="http://schemas.microsoft.com/office/drawing/2014/main" id="{07E05A71-463D-59B3-76EC-7D1702A17F06}"/>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0BF62766-D1E2-B62D-1C4C-570DFE12CE99}"/>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15F8591B-057C-43D9-F796-57C4CC9D1C17}"/>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42312BF8-3BD7-5B71-D5A8-EBC64D861BFA}"/>
              </a:ext>
            </a:extLst>
          </p:cNvPr>
          <p:cNvSpPr>
            <a:spLocks noGrp="1"/>
          </p:cNvSpPr>
          <p:nvPr>
            <p:ph type="title"/>
          </p:nvPr>
        </p:nvSpPr>
        <p:spPr/>
        <p:txBody>
          <a:bodyPr/>
          <a:lstStyle/>
          <a:p>
            <a:r>
              <a:rPr lang="en-VN"/>
              <a:t>Một số loại phân cụm dữ liệu</a:t>
            </a:r>
          </a:p>
        </p:txBody>
      </p:sp>
      <p:sp>
        <p:nvSpPr>
          <p:cNvPr id="9" name="Content Placeholder 3">
            <a:extLst>
              <a:ext uri="{FF2B5EF4-FFF2-40B4-BE49-F238E27FC236}">
                <a16:creationId xmlns:a16="http://schemas.microsoft.com/office/drawing/2014/main" id="{91299C7C-179D-858A-9D92-6F901E9945D5}"/>
              </a:ext>
            </a:extLst>
          </p:cNvPr>
          <p:cNvSpPr txBox="1">
            <a:spLocks/>
          </p:cNvSpPr>
          <p:nvPr/>
        </p:nvSpPr>
        <p:spPr>
          <a:xfrm>
            <a:off x="142194" y="1342816"/>
            <a:ext cx="11907612" cy="1552784"/>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vi-VN" sz="2200" b="1"/>
              <a:t>Phân cụm dựa trên mật độ (Density-based clustering)</a:t>
            </a:r>
            <a:r>
              <a:rPr lang="vi-VN" sz="2200"/>
              <a:t>: Nhóm các điểm dữ liệu nằm trong các vùng mật độ cao và phân tách các vùng mật độ thấp. Phương pháp này hiệu quả trong việc phát hiện các cụm có hình dạng phức tạp và có khả năng xử lý nhiễu tốt, ví dụ như DBSCAN.</a:t>
            </a:r>
            <a:endParaRPr lang="vi-VN" sz="2200">
              <a:latin typeface="Cambria" panose="02040503050406030204" pitchFamily="18" charset="0"/>
            </a:endParaRPr>
          </a:p>
        </p:txBody>
      </p:sp>
      <p:pic>
        <p:nvPicPr>
          <p:cNvPr id="9218" name="Picture 2" descr="DBSCAN Clustering in ML | Density based clustering - GeeksforGeeks">
            <a:extLst>
              <a:ext uri="{FF2B5EF4-FFF2-40B4-BE49-F238E27FC236}">
                <a16:creationId xmlns:a16="http://schemas.microsoft.com/office/drawing/2014/main" id="{DD8929BD-F257-8630-0833-52B6225BC3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0" t="11905" r="3774" b="4363"/>
          <a:stretch/>
        </p:blipFill>
        <p:spPr bwMode="auto">
          <a:xfrm>
            <a:off x="533400" y="2886075"/>
            <a:ext cx="4114800" cy="38042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 Example Illustrating the Density-Based DBSCAN Clustering Method... |  Download Scientific Diagram">
            <a:extLst>
              <a:ext uri="{FF2B5EF4-FFF2-40B4-BE49-F238E27FC236}">
                <a16:creationId xmlns:a16="http://schemas.microsoft.com/office/drawing/2014/main" id="{B4336940-B266-9D6C-AD0F-C005A37F4B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5437" y="3740359"/>
            <a:ext cx="6734369" cy="1822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22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533400"/>
          </a:xfrm>
        </p:spPr>
        <p:txBody>
          <a:bodyPr>
            <a:normAutofit fontScale="90000"/>
          </a:bodyPr>
          <a:lstStyle/>
          <a:p>
            <a:r>
              <a:rPr lang="en-US" b="1" err="1">
                <a:solidFill>
                  <a:srgbClr val="002060"/>
                </a:solidFill>
              </a:rPr>
              <a:t>Nội</a:t>
            </a:r>
            <a:r>
              <a:rPr lang="en-US" b="1">
                <a:solidFill>
                  <a:srgbClr val="002060"/>
                </a:solidFill>
              </a:rPr>
              <a:t> dung chương 4</a:t>
            </a:r>
            <a:endParaRPr lang="en-US" b="1" dirty="0">
              <a:solidFill>
                <a:srgbClr val="002060"/>
              </a:solidFill>
            </a:endParaRPr>
          </a:p>
        </p:txBody>
      </p:sp>
      <p:sp>
        <p:nvSpPr>
          <p:cNvPr id="3" name="Content Placeholder 2"/>
          <p:cNvSpPr>
            <a:spLocks noGrp="1"/>
          </p:cNvSpPr>
          <p:nvPr>
            <p:ph idx="1"/>
          </p:nvPr>
        </p:nvSpPr>
        <p:spPr>
          <a:xfrm>
            <a:off x="685800" y="1371600"/>
            <a:ext cx="11037125" cy="4800600"/>
          </a:xfrm>
        </p:spPr>
        <p:txBody>
          <a:bodyPr>
            <a:normAutofit/>
          </a:bodyPr>
          <a:lstStyle/>
          <a:p>
            <a:pPr marL="0" indent="0">
              <a:lnSpc>
                <a:spcPct val="150000"/>
              </a:lnSpc>
              <a:spcBef>
                <a:spcPts val="600"/>
              </a:spcBef>
              <a:spcAft>
                <a:spcPts val="600"/>
              </a:spcAft>
              <a:buNone/>
            </a:pPr>
            <a:r>
              <a:rPr lang="en-US" sz="2800" b="1" dirty="0"/>
              <a:t>1.1 Các mô hình khai phá dữ liệu (nhắc lại)</a:t>
            </a:r>
          </a:p>
          <a:p>
            <a:pPr marL="0" indent="0">
              <a:lnSpc>
                <a:spcPct val="150000"/>
              </a:lnSpc>
              <a:spcBef>
                <a:spcPts val="600"/>
              </a:spcBef>
              <a:spcAft>
                <a:spcPts val="600"/>
              </a:spcAft>
              <a:buNone/>
            </a:pPr>
            <a:r>
              <a:rPr lang="en-US" sz="2800" b="1" dirty="0"/>
              <a:t>1.2 Tổng quan về phân cụm dữ liệu</a:t>
            </a:r>
          </a:p>
          <a:p>
            <a:pPr marL="0" indent="0">
              <a:lnSpc>
                <a:spcPct val="150000"/>
              </a:lnSpc>
              <a:spcBef>
                <a:spcPts val="600"/>
              </a:spcBef>
              <a:spcAft>
                <a:spcPts val="600"/>
              </a:spcAft>
              <a:buNone/>
            </a:pPr>
            <a:r>
              <a:rPr lang="en-US" sz="2800" b="1" dirty="0"/>
              <a:t>1.3 Ứng dụng của phân cụm dữ liệu</a:t>
            </a:r>
          </a:p>
          <a:p>
            <a:pPr marL="0" indent="0">
              <a:lnSpc>
                <a:spcPct val="150000"/>
              </a:lnSpc>
              <a:spcBef>
                <a:spcPts val="600"/>
              </a:spcBef>
              <a:spcAft>
                <a:spcPts val="600"/>
              </a:spcAft>
              <a:buNone/>
            </a:pPr>
            <a:r>
              <a:rPr lang="en-US" sz="2800" b="1" dirty="0"/>
              <a:t>1.4 Một số thuật toán phân cụm</a:t>
            </a:r>
          </a:p>
          <a:p>
            <a:pPr marL="0" indent="0">
              <a:lnSpc>
                <a:spcPct val="150000"/>
              </a:lnSpc>
              <a:spcBef>
                <a:spcPts val="600"/>
              </a:spcBef>
              <a:spcAft>
                <a:spcPts val="600"/>
              </a:spcAft>
              <a:buNone/>
            </a:pPr>
            <a:r>
              <a:rPr lang="en-US" sz="2800" b="1" dirty="0"/>
              <a:t>1.5 Giới thiệu thuật toán K-Means</a:t>
            </a:r>
          </a:p>
          <a:p>
            <a:pPr marL="0" indent="0">
              <a:lnSpc>
                <a:spcPct val="150000"/>
              </a:lnSpc>
              <a:spcBef>
                <a:spcPts val="600"/>
              </a:spcBef>
              <a:spcAft>
                <a:spcPts val="600"/>
              </a:spcAft>
              <a:buNone/>
            </a:pPr>
            <a:r>
              <a:rPr lang="en-US" sz="2800" b="1" dirty="0"/>
              <a:t>1.6 Thực hành - Bài tập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30997-E8EC-DB2C-07C9-D3401F2CDE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BD75C-9113-3AE1-77E0-0967C37CF9B1}"/>
              </a:ext>
            </a:extLst>
          </p:cNvPr>
          <p:cNvSpPr>
            <a:spLocks noGrp="1"/>
          </p:cNvSpPr>
          <p:nvPr>
            <p:ph type="title"/>
          </p:nvPr>
        </p:nvSpPr>
        <p:spPr/>
        <p:txBody>
          <a:bodyPr>
            <a:normAutofit/>
          </a:bodyPr>
          <a:lstStyle/>
          <a:p>
            <a:r>
              <a:rPr lang="en-VN" sz="4400">
                <a:solidFill>
                  <a:srgbClr val="FFC000"/>
                </a:solidFill>
              </a:rPr>
              <a:t>1.5 Thuật toán K-Means</a:t>
            </a:r>
          </a:p>
        </p:txBody>
      </p:sp>
    </p:spTree>
    <p:extLst>
      <p:ext uri="{BB962C8B-B14F-4D97-AF65-F5344CB8AC3E}">
        <p14:creationId xmlns:p14="http://schemas.microsoft.com/office/powerpoint/2010/main" val="798556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21E0AC5A-3CC0-1603-7E1C-C47EC903979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64748B5-EF86-329B-1870-5C308E24E8D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C3709F0C-E82A-4794-0B58-FBF43131EE4F}"/>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AC6718E8-907F-F12D-F832-44816A521D85}"/>
              </a:ext>
            </a:extLst>
          </p:cNvPr>
          <p:cNvSpPr>
            <a:spLocks noGrp="1"/>
          </p:cNvSpPr>
          <p:nvPr>
            <p:ph type="title"/>
          </p:nvPr>
        </p:nvSpPr>
        <p:spPr/>
        <p:txBody>
          <a:bodyPr/>
          <a:lstStyle/>
          <a:p>
            <a:r>
              <a:rPr lang="en-VN"/>
              <a:t>Thuật toán K-Means</a:t>
            </a:r>
          </a:p>
        </p:txBody>
      </p:sp>
      <p:sp>
        <p:nvSpPr>
          <p:cNvPr id="7" name="Content Placeholder 3">
            <a:extLst>
              <a:ext uri="{FF2B5EF4-FFF2-40B4-BE49-F238E27FC236}">
                <a16:creationId xmlns:a16="http://schemas.microsoft.com/office/drawing/2014/main" id="{E306E1ED-CBCE-D0A8-BA0B-5F2B81AA1F16}"/>
              </a:ext>
            </a:extLst>
          </p:cNvPr>
          <p:cNvSpPr txBox="1">
            <a:spLocks/>
          </p:cNvSpPr>
          <p:nvPr/>
        </p:nvSpPr>
        <p:spPr>
          <a:xfrm>
            <a:off x="311150" y="1222375"/>
            <a:ext cx="11499850" cy="5330825"/>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v"/>
            </a:pPr>
            <a:r>
              <a:rPr lang="vi-VN" sz="2200" b="1">
                <a:latin typeface="Cambria" panose="02040503050406030204" pitchFamily="18" charset="0"/>
              </a:rPr>
              <a:t>Giới thiệu thuật toán K-Means</a:t>
            </a:r>
          </a:p>
          <a:p>
            <a:pPr marL="0" indent="0">
              <a:buNone/>
            </a:pPr>
            <a:r>
              <a:rPr lang="vi-VN" sz="2200" dirty="0">
                <a:latin typeface="Cambria" panose="02040503050406030204" pitchFamily="18" charset="0"/>
              </a:rPr>
              <a:t>Kmeans là thuật toán quan trọng và phổ biến trong kỹ thuật phân cụm dữ liệu. </a:t>
            </a:r>
          </a:p>
          <a:p>
            <a:pPr algn="just">
              <a:buFont typeface="Wingdings" pitchFamily="2" charset="2"/>
              <a:buChar char="Ø"/>
            </a:pPr>
            <a:r>
              <a:rPr lang="vi-VN" sz="2200" dirty="0">
                <a:latin typeface="Cambria" panose="02040503050406030204" pitchFamily="18" charset="0"/>
                <a:cs typeface="Calibri" panose="020F0502020204030204" pitchFamily="34" charset="0"/>
              </a:rPr>
              <a:t>Ý tưởng chính của thuật toán K-Means là tìm cách phân nhóm các đối tượng (Objects) đã cho vào k cụm (k là số các cụm được xác định trước, k là số nguyên dương) sao cho tổng bình phương khoảng cách giữa các đối tượng đến tâm nhóm (centroid) là nhỏ nhất. </a:t>
            </a:r>
          </a:p>
          <a:p>
            <a:pPr algn="just">
              <a:buFont typeface="Wingdings" pitchFamily="2" charset="2"/>
              <a:buChar char="Ø"/>
            </a:pPr>
            <a:r>
              <a:rPr lang="vi-VN" sz="2200" dirty="0">
                <a:latin typeface="Cambria" panose="02040503050406030204" pitchFamily="18" charset="0"/>
                <a:cs typeface="Calibri" panose="020F0502020204030204" pitchFamily="34" charset="0"/>
              </a:rPr>
              <a:t>Mỗi cụm được gán với một trung tâm (centroid) </a:t>
            </a:r>
          </a:p>
          <a:p>
            <a:pPr algn="just">
              <a:buFont typeface="Wingdings" pitchFamily="2" charset="2"/>
              <a:buChar char="Ø"/>
            </a:pPr>
            <a:r>
              <a:rPr lang="vi-VN" sz="2200" dirty="0">
                <a:latin typeface="Cambria" panose="02040503050406030204" pitchFamily="18" charset="0"/>
                <a:cs typeface="Calibri" panose="020F0502020204030204" pitchFamily="34" charset="0"/>
              </a:rPr>
              <a:t>Mỗi điểm dữ liệu được gán với một cụm nếu nó gần trung tâm của cụm đó nhất </a:t>
            </a:r>
          </a:p>
          <a:p>
            <a:pPr algn="just">
              <a:buFont typeface="Wingdings" pitchFamily="2" charset="2"/>
              <a:buChar char="Ø"/>
            </a:pPr>
            <a:r>
              <a:rPr lang="vi-VN" sz="2200" dirty="0">
                <a:latin typeface="Cambria" panose="02040503050406030204" pitchFamily="18" charset="0"/>
                <a:cs typeface="Calibri" panose="020F0502020204030204" pitchFamily="34" charset="0"/>
              </a:rPr>
              <a:t>Số k các cụm cần được chỉ rõ</a:t>
            </a:r>
          </a:p>
          <a:p>
            <a:pPr marL="0" indent="0">
              <a:buNone/>
            </a:pPr>
            <a:endParaRPr lang="vi-VN" sz="2000" dirty="0"/>
          </a:p>
          <a:p>
            <a:pPr marL="0" indent="0">
              <a:buNone/>
            </a:pPr>
            <a:endParaRPr lang="vi-VN" sz="2000">
              <a:latin typeface="Cambria" panose="02040503050406030204" pitchFamily="18" charset="0"/>
            </a:endParaRPr>
          </a:p>
        </p:txBody>
      </p:sp>
      <p:pic>
        <p:nvPicPr>
          <p:cNvPr id="10242" name="Picture 2" descr="K means Clustering Algorithm tutorial - YouTube">
            <a:extLst>
              <a:ext uri="{FF2B5EF4-FFF2-40B4-BE49-F238E27FC236}">
                <a16:creationId xmlns:a16="http://schemas.microsoft.com/office/drawing/2014/main" id="{90DE77AE-4FDA-757F-2B76-2D1333C6C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005498"/>
            <a:ext cx="4798626" cy="270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4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2548D2F-F7B1-C60E-0ECB-30A77125983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34850A0-3994-541B-8FCC-F3B23B28563C}"/>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70061C1F-D3E2-72C9-5325-3E8F4506D421}"/>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993E6CFC-EE87-1B56-C69D-439A67524EAD}"/>
              </a:ext>
            </a:extLst>
          </p:cNvPr>
          <p:cNvSpPr>
            <a:spLocks noGrp="1"/>
          </p:cNvSpPr>
          <p:nvPr>
            <p:ph type="title"/>
          </p:nvPr>
        </p:nvSpPr>
        <p:spPr/>
        <p:txBody>
          <a:bodyPr/>
          <a:lstStyle/>
          <a:p>
            <a:r>
              <a:rPr lang="en-VN"/>
              <a:t>Thuật toán K-means</a:t>
            </a:r>
          </a:p>
        </p:txBody>
      </p:sp>
      <p:sp>
        <p:nvSpPr>
          <p:cNvPr id="7" name="Content Placeholder 3">
            <a:extLst>
              <a:ext uri="{FF2B5EF4-FFF2-40B4-BE49-F238E27FC236}">
                <a16:creationId xmlns:a16="http://schemas.microsoft.com/office/drawing/2014/main" id="{6B79540B-E872-FDCE-FCEE-D56574E5B576}"/>
              </a:ext>
            </a:extLst>
          </p:cNvPr>
          <p:cNvSpPr txBox="1">
            <a:spLocks/>
          </p:cNvSpPr>
          <p:nvPr/>
        </p:nvSpPr>
        <p:spPr>
          <a:xfrm>
            <a:off x="15025" y="1126277"/>
            <a:ext cx="12176975" cy="3064724"/>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v"/>
            </a:pPr>
            <a:r>
              <a:rPr lang="vi-VN" sz="2200" b="1">
                <a:latin typeface="Cambria" panose="02040503050406030204" pitchFamily="18" charset="0"/>
              </a:rPr>
              <a:t>Thuật toán K-means</a:t>
            </a:r>
          </a:p>
          <a:p>
            <a:pPr marL="666750" indent="0">
              <a:spcBef>
                <a:spcPts val="0"/>
              </a:spcBef>
              <a:buNone/>
            </a:pPr>
            <a:r>
              <a:rPr lang="vi-VN" sz="2200" b="1" dirty="0">
                <a:latin typeface="Cambria" panose="02040503050406030204" pitchFamily="18" charset="0"/>
                <a:cs typeface="Calibri" panose="020F0502020204030204" pitchFamily="34" charset="0"/>
              </a:rPr>
              <a:t>Đầu vào: </a:t>
            </a:r>
          </a:p>
          <a:p>
            <a:pPr marL="1025525" indent="-128588">
              <a:spcBef>
                <a:spcPts val="0"/>
              </a:spcBef>
              <a:buFontTx/>
              <a:buChar char="-"/>
            </a:pPr>
            <a:r>
              <a:rPr lang="vi-VN" sz="2200" dirty="0">
                <a:latin typeface="Cambria" panose="02040503050406030204" pitchFamily="18" charset="0"/>
                <a:cs typeface="Calibri" panose="020F0502020204030204" pitchFamily="34" charset="0"/>
              </a:rPr>
              <a:t>Tập các điểm dữ liệu biểu diễn các đối tượng X = {x1, x2, …., xn)</a:t>
            </a:r>
          </a:p>
          <a:p>
            <a:pPr marL="1025525" indent="-128588">
              <a:spcBef>
                <a:spcPts val="0"/>
              </a:spcBef>
              <a:buFontTx/>
              <a:buChar char="-"/>
            </a:pPr>
            <a:r>
              <a:rPr lang="vi-VN" sz="2200" dirty="0">
                <a:latin typeface="Cambria" panose="02040503050406030204" pitchFamily="18" charset="0"/>
                <a:cs typeface="Calibri" panose="020F0502020204030204" pitchFamily="34" charset="0"/>
              </a:rPr>
              <a:t>Số lượng cụm k (số lượng cụm mong muốn)</a:t>
            </a:r>
          </a:p>
          <a:p>
            <a:pPr marL="666750" indent="0">
              <a:spcBef>
                <a:spcPts val="0"/>
              </a:spcBef>
              <a:buNone/>
            </a:pPr>
            <a:r>
              <a:rPr lang="vi-VN" sz="2200" b="1" dirty="0">
                <a:latin typeface="Cambria" panose="02040503050406030204" pitchFamily="18" charset="0"/>
                <a:cs typeface="Calibri" panose="020F0502020204030204" pitchFamily="34" charset="0"/>
              </a:rPr>
              <a:t>Đầu ra: </a:t>
            </a:r>
          </a:p>
          <a:p>
            <a:pPr marL="1076325" indent="-179388">
              <a:spcBef>
                <a:spcPts val="0"/>
              </a:spcBef>
              <a:buFontTx/>
              <a:buChar char="-"/>
            </a:pPr>
            <a:r>
              <a:rPr lang="vi-VN" sz="2200" dirty="0">
                <a:latin typeface="Cambria" panose="02040503050406030204" pitchFamily="18" charset="0"/>
                <a:cs typeface="Calibri" panose="020F0502020204030204" pitchFamily="34" charset="0"/>
              </a:rPr>
              <a:t>Tâm cụm (centroid ): Tập k – {c1, c2, …ck} tâm tương ứng của mỗi cụm</a:t>
            </a:r>
          </a:p>
          <a:p>
            <a:pPr marL="1076325" indent="-179388">
              <a:spcBef>
                <a:spcPts val="0"/>
              </a:spcBef>
              <a:buFontTx/>
              <a:buChar char="-"/>
            </a:pPr>
            <a:r>
              <a:rPr lang="vi-VN" sz="2200" dirty="0">
                <a:latin typeface="Cambria" panose="02040503050406030204" pitchFamily="18" charset="0"/>
                <a:cs typeface="Calibri" panose="020F0502020204030204" pitchFamily="34" charset="0"/>
              </a:rPr>
              <a:t>Nhãn của các cụm: Mỗi điểm dữ liệu trong tập đầu vào được gán một nhãn, chỉ ra nó thuộc cụm nào.</a:t>
            </a:r>
          </a:p>
        </p:txBody>
      </p:sp>
      <p:pic>
        <p:nvPicPr>
          <p:cNvPr id="5" name="Picture 4">
            <a:extLst>
              <a:ext uri="{FF2B5EF4-FFF2-40B4-BE49-F238E27FC236}">
                <a16:creationId xmlns:a16="http://schemas.microsoft.com/office/drawing/2014/main" id="{5B93A6E6-2F63-EA21-6D18-BC79805842E8}"/>
              </a:ext>
            </a:extLst>
          </p:cNvPr>
          <p:cNvPicPr>
            <a:picLocks noChangeAspect="1"/>
          </p:cNvPicPr>
          <p:nvPr/>
        </p:nvPicPr>
        <p:blipFill>
          <a:blip r:embed="rId3"/>
          <a:stretch>
            <a:fillRect/>
          </a:stretch>
        </p:blipFill>
        <p:spPr>
          <a:xfrm>
            <a:off x="5334000" y="3616433"/>
            <a:ext cx="6489700" cy="3238347"/>
          </a:xfrm>
          <a:prstGeom prst="rect">
            <a:avLst/>
          </a:prstGeom>
        </p:spPr>
      </p:pic>
    </p:spTree>
    <p:extLst>
      <p:ext uri="{BB962C8B-B14F-4D97-AF65-F5344CB8AC3E}">
        <p14:creationId xmlns:p14="http://schemas.microsoft.com/office/powerpoint/2010/main" val="193579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B9F4905-51B4-3E0A-D7B2-F66DE3006BF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1AD7EDA-234D-785E-441A-40BB1B10E2ED}"/>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11761E7E-D29D-4F18-84FC-61DE84D98395}"/>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AD75FFE3-F003-AED9-2491-969D90DF7CA5}"/>
              </a:ext>
            </a:extLst>
          </p:cNvPr>
          <p:cNvSpPr>
            <a:spLocks noGrp="1"/>
          </p:cNvSpPr>
          <p:nvPr>
            <p:ph type="title"/>
          </p:nvPr>
        </p:nvSpPr>
        <p:spPr/>
        <p:txBody>
          <a:bodyPr/>
          <a:lstStyle/>
          <a:p>
            <a:r>
              <a:rPr lang="en-VN"/>
              <a:t>Thuật toán K-means</a:t>
            </a:r>
          </a:p>
        </p:txBody>
      </p:sp>
      <p:sp>
        <p:nvSpPr>
          <p:cNvPr id="7" name="Content Placeholder 3">
            <a:extLst>
              <a:ext uri="{FF2B5EF4-FFF2-40B4-BE49-F238E27FC236}">
                <a16:creationId xmlns:a16="http://schemas.microsoft.com/office/drawing/2014/main" id="{3A25433A-3B91-E0BE-8E50-84FF9D8B6E05}"/>
              </a:ext>
            </a:extLst>
          </p:cNvPr>
          <p:cNvSpPr txBox="1">
            <a:spLocks/>
          </p:cNvSpPr>
          <p:nvPr/>
        </p:nvSpPr>
        <p:spPr>
          <a:xfrm>
            <a:off x="468536" y="1371600"/>
            <a:ext cx="5627464" cy="4706780"/>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itchFamily="2" charset="2"/>
              <a:buChar char="v"/>
            </a:pPr>
            <a:r>
              <a:rPr lang="vi-VN" sz="2200" b="1">
                <a:latin typeface="Cambria" panose="02040503050406030204" pitchFamily="18" charset="0"/>
              </a:rPr>
              <a:t>Thuật toán K-means</a:t>
            </a:r>
          </a:p>
          <a:p>
            <a:pPr algn="just">
              <a:buFont typeface="Wingdings" pitchFamily="2" charset="2"/>
              <a:buChar char="Ø"/>
            </a:pPr>
            <a:r>
              <a:rPr lang="vi-VN" sz="2200" b="1">
                <a:latin typeface="Cambria" panose="02040503050406030204" pitchFamily="18" charset="0"/>
              </a:rPr>
              <a:t>Bước 1: </a:t>
            </a:r>
            <a:r>
              <a:rPr lang="vi-VN" sz="2200">
                <a:latin typeface="Cambria" panose="02040503050406030204" pitchFamily="18" charset="0"/>
              </a:rPr>
              <a:t>Khởi tạo ngẫu nhiên k tâm cụm ban đầu.</a:t>
            </a:r>
          </a:p>
          <a:p>
            <a:pPr algn="just">
              <a:buFont typeface="Wingdings" pitchFamily="2" charset="2"/>
              <a:buChar char="Ø"/>
            </a:pPr>
            <a:r>
              <a:rPr lang="vi-VN" sz="2200" b="1">
                <a:latin typeface="Cambria" panose="02040503050406030204" pitchFamily="18" charset="0"/>
              </a:rPr>
              <a:t>Bước 2: </a:t>
            </a:r>
            <a:r>
              <a:rPr lang="vi-VN" sz="2200">
                <a:latin typeface="Cambria" panose="02040503050406030204" pitchFamily="18" charset="0"/>
              </a:rPr>
              <a:t>Tính toán khoảng cách, gán mỗi điểm dữ liệu vào cụm có tâm cụm gần nhất.</a:t>
            </a:r>
          </a:p>
          <a:p>
            <a:pPr algn="just">
              <a:buFont typeface="Wingdings" pitchFamily="2" charset="2"/>
              <a:buChar char="Ø"/>
            </a:pPr>
            <a:r>
              <a:rPr lang="vi-VN" sz="2200" b="1">
                <a:latin typeface="Cambria" panose="02040503050406030204" pitchFamily="18" charset="0"/>
              </a:rPr>
              <a:t>Bước 3: </a:t>
            </a:r>
            <a:r>
              <a:rPr lang="vi-VN" sz="2200">
                <a:latin typeface="Cambria" panose="02040503050406030204" pitchFamily="18" charset="0"/>
              </a:rPr>
              <a:t>Cập nhật lại tâm cụm bằng cách tính trung bình các điểm dữ liệu trong cụm.</a:t>
            </a:r>
          </a:p>
          <a:p>
            <a:pPr algn="just">
              <a:buFont typeface="Wingdings" pitchFamily="2" charset="2"/>
              <a:buChar char="Ø"/>
            </a:pPr>
            <a:r>
              <a:rPr lang="vi-VN" sz="2200" b="1">
                <a:latin typeface="Cambria" panose="02040503050406030204" pitchFamily="18" charset="0"/>
              </a:rPr>
              <a:t>Bước 4: </a:t>
            </a:r>
            <a:r>
              <a:rPr lang="vi-VN" sz="2200">
                <a:latin typeface="Cambria" panose="02040503050406030204" pitchFamily="18" charset="0"/>
              </a:rPr>
              <a:t>Lặp lại 2 và 3 cho đến khi các tâm cụm ổn định (không thay đổi nhiều).</a:t>
            </a:r>
          </a:p>
        </p:txBody>
      </p:sp>
      <p:pic>
        <p:nvPicPr>
          <p:cNvPr id="14342" name="Picture 6" descr="K-means algorithm flowchart. | Download Scientific Diagram">
            <a:extLst>
              <a:ext uri="{FF2B5EF4-FFF2-40B4-BE49-F238E27FC236}">
                <a16:creationId xmlns:a16="http://schemas.microsoft.com/office/drawing/2014/main" id="{05AC7D38-4BCE-6640-B5AA-610F9CA35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293" y="1102522"/>
            <a:ext cx="4219507" cy="567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843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6356485E-C69E-6E98-B105-13D57FD8826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D0E8D4E-ED73-74EF-D977-2BE6CBB0691F}"/>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AEFBDA7E-ED85-8579-6671-099D1A68105F}"/>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9AD0D91A-B6A1-FDF2-9A94-0D18AFC541DB}"/>
              </a:ext>
            </a:extLst>
          </p:cNvPr>
          <p:cNvSpPr>
            <a:spLocks noGrp="1"/>
          </p:cNvSpPr>
          <p:nvPr>
            <p:ph type="title"/>
          </p:nvPr>
        </p:nvSpPr>
        <p:spPr/>
        <p:txBody>
          <a:bodyPr/>
          <a:lstStyle/>
          <a:p>
            <a:r>
              <a:rPr lang="en-VN"/>
              <a:t>Thuật toán K-means</a:t>
            </a:r>
          </a:p>
        </p:txBody>
      </p:sp>
      <p:pic>
        <p:nvPicPr>
          <p:cNvPr id="14338" name="Picture 2" descr="Schematic visualization of the work of the K-means algorithm The data... |  Download Scientific Diagram">
            <a:extLst>
              <a:ext uri="{FF2B5EF4-FFF2-40B4-BE49-F238E27FC236}">
                <a16:creationId xmlns:a16="http://schemas.microsoft.com/office/drawing/2014/main" id="{6F4B3A33-0A36-95BB-5317-20F18AD4B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371600"/>
            <a:ext cx="10744200" cy="52204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BEE002-7C05-B818-9B3D-57385C5099D1}"/>
              </a:ext>
            </a:extLst>
          </p:cNvPr>
          <p:cNvSpPr txBox="1"/>
          <p:nvPr/>
        </p:nvSpPr>
        <p:spPr>
          <a:xfrm>
            <a:off x="1295400" y="1160620"/>
            <a:ext cx="2590800" cy="523220"/>
          </a:xfrm>
          <a:prstGeom prst="rect">
            <a:avLst/>
          </a:prstGeom>
          <a:solidFill>
            <a:srgbClr val="FFC000"/>
          </a:solidFill>
        </p:spPr>
        <p:txBody>
          <a:bodyPr wrap="square">
            <a:spAutoFit/>
          </a:bodyPr>
          <a:lstStyle/>
          <a:p>
            <a:pPr algn="ctr"/>
            <a:r>
              <a:rPr lang="vi-VN" sz="1400" b="1">
                <a:latin typeface="Cambria" panose="02040503050406030204" pitchFamily="18" charset="0"/>
              </a:rPr>
              <a:t>Bước 1</a:t>
            </a:r>
          </a:p>
          <a:p>
            <a:pPr algn="ctr"/>
            <a:r>
              <a:rPr lang="vi-VN" sz="1400" b="1">
                <a:latin typeface="Cambria" panose="02040503050406030204" pitchFamily="18" charset="0"/>
              </a:rPr>
              <a:t>Khởi tạo tâm cụm ban đầu</a:t>
            </a:r>
            <a:endParaRPr lang="en-VN" sz="1400"/>
          </a:p>
        </p:txBody>
      </p:sp>
      <p:sp>
        <p:nvSpPr>
          <p:cNvPr id="8" name="TextBox 7">
            <a:extLst>
              <a:ext uri="{FF2B5EF4-FFF2-40B4-BE49-F238E27FC236}">
                <a16:creationId xmlns:a16="http://schemas.microsoft.com/office/drawing/2014/main" id="{15E289CB-4651-F58D-680A-142F6DE81CF2}"/>
              </a:ext>
            </a:extLst>
          </p:cNvPr>
          <p:cNvSpPr txBox="1"/>
          <p:nvPr/>
        </p:nvSpPr>
        <p:spPr>
          <a:xfrm>
            <a:off x="4953000" y="1160620"/>
            <a:ext cx="2743200" cy="523220"/>
          </a:xfrm>
          <a:prstGeom prst="rect">
            <a:avLst/>
          </a:prstGeom>
          <a:solidFill>
            <a:srgbClr val="00B050"/>
          </a:solidFill>
        </p:spPr>
        <p:txBody>
          <a:bodyPr wrap="square">
            <a:spAutoFit/>
          </a:bodyPr>
          <a:lstStyle/>
          <a:p>
            <a:pPr algn="ctr"/>
            <a:r>
              <a:rPr lang="vi-VN" sz="1400" b="1">
                <a:latin typeface="Cambria" panose="02040503050406030204" pitchFamily="18" charset="0"/>
              </a:rPr>
              <a:t>Bước 2:</a:t>
            </a:r>
          </a:p>
          <a:p>
            <a:pPr algn="ctr"/>
            <a:r>
              <a:rPr lang="vi-VN" sz="1400" b="1">
                <a:latin typeface="Cambria" panose="02040503050406030204" pitchFamily="18" charset="0"/>
              </a:rPr>
              <a:t>Gán các điểm vào cụm gần nhất </a:t>
            </a:r>
            <a:endParaRPr lang="en-VN" sz="1400"/>
          </a:p>
        </p:txBody>
      </p:sp>
      <p:sp>
        <p:nvSpPr>
          <p:cNvPr id="9" name="TextBox 8">
            <a:extLst>
              <a:ext uri="{FF2B5EF4-FFF2-40B4-BE49-F238E27FC236}">
                <a16:creationId xmlns:a16="http://schemas.microsoft.com/office/drawing/2014/main" id="{43F0DB9E-4CE2-686F-1637-0784B9C7DA60}"/>
              </a:ext>
            </a:extLst>
          </p:cNvPr>
          <p:cNvSpPr txBox="1"/>
          <p:nvPr/>
        </p:nvSpPr>
        <p:spPr>
          <a:xfrm>
            <a:off x="8610600" y="1160620"/>
            <a:ext cx="2743200" cy="523220"/>
          </a:xfrm>
          <a:prstGeom prst="rect">
            <a:avLst/>
          </a:prstGeom>
          <a:solidFill>
            <a:srgbClr val="00B050"/>
          </a:solidFill>
        </p:spPr>
        <p:txBody>
          <a:bodyPr wrap="square">
            <a:spAutoFit/>
          </a:bodyPr>
          <a:lstStyle/>
          <a:p>
            <a:pPr algn="ctr"/>
            <a:r>
              <a:rPr lang="vi-VN" sz="1400" b="1">
                <a:latin typeface="Cambria" panose="02040503050406030204" pitchFamily="18" charset="0"/>
              </a:rPr>
              <a:t>Bước 3:</a:t>
            </a:r>
          </a:p>
          <a:p>
            <a:pPr algn="ctr"/>
            <a:r>
              <a:rPr lang="vi-VN" sz="1400" b="1">
                <a:latin typeface="Cambria" panose="02040503050406030204" pitchFamily="18" charset="0"/>
              </a:rPr>
              <a:t>Cập nhật lại tâm cụm</a:t>
            </a:r>
            <a:endParaRPr lang="en-VN" sz="1400"/>
          </a:p>
        </p:txBody>
      </p:sp>
      <p:sp>
        <p:nvSpPr>
          <p:cNvPr id="10" name="TextBox 9">
            <a:extLst>
              <a:ext uri="{FF2B5EF4-FFF2-40B4-BE49-F238E27FC236}">
                <a16:creationId xmlns:a16="http://schemas.microsoft.com/office/drawing/2014/main" id="{A2D9ABF4-1037-3A10-FE84-9D9A812ED7EC}"/>
              </a:ext>
            </a:extLst>
          </p:cNvPr>
          <p:cNvSpPr txBox="1"/>
          <p:nvPr/>
        </p:nvSpPr>
        <p:spPr>
          <a:xfrm>
            <a:off x="3048000" y="6550223"/>
            <a:ext cx="2743200" cy="307777"/>
          </a:xfrm>
          <a:prstGeom prst="rect">
            <a:avLst/>
          </a:prstGeom>
          <a:solidFill>
            <a:srgbClr val="00B050"/>
          </a:solidFill>
        </p:spPr>
        <p:txBody>
          <a:bodyPr wrap="square">
            <a:spAutoFit/>
          </a:bodyPr>
          <a:lstStyle/>
          <a:p>
            <a:pPr algn="ctr"/>
            <a:r>
              <a:rPr lang="vi-VN" sz="1400" b="1">
                <a:latin typeface="Cambria" panose="02040503050406030204" pitchFamily="18" charset="0"/>
              </a:rPr>
              <a:t>Bước 4: Lặp lại bước 2, 3</a:t>
            </a:r>
          </a:p>
        </p:txBody>
      </p:sp>
      <p:sp>
        <p:nvSpPr>
          <p:cNvPr id="11" name="TextBox 10">
            <a:extLst>
              <a:ext uri="{FF2B5EF4-FFF2-40B4-BE49-F238E27FC236}">
                <a16:creationId xmlns:a16="http://schemas.microsoft.com/office/drawing/2014/main" id="{33A5AEE0-4571-32B9-DD1D-351E095B5D1D}"/>
              </a:ext>
            </a:extLst>
          </p:cNvPr>
          <p:cNvSpPr txBox="1"/>
          <p:nvPr/>
        </p:nvSpPr>
        <p:spPr>
          <a:xfrm>
            <a:off x="8382000" y="6502317"/>
            <a:ext cx="2743200" cy="307777"/>
          </a:xfrm>
          <a:prstGeom prst="rect">
            <a:avLst/>
          </a:prstGeom>
          <a:solidFill>
            <a:srgbClr val="FFC000"/>
          </a:solidFill>
        </p:spPr>
        <p:txBody>
          <a:bodyPr wrap="square">
            <a:spAutoFit/>
          </a:bodyPr>
          <a:lstStyle/>
          <a:p>
            <a:pPr algn="ctr"/>
            <a:r>
              <a:rPr lang="vi-VN" sz="1400" b="1">
                <a:latin typeface="Cambria" panose="02040503050406030204" pitchFamily="18" charset="0"/>
              </a:rPr>
              <a:t>Kết thúc khi tâm cụm ổn định</a:t>
            </a:r>
          </a:p>
        </p:txBody>
      </p:sp>
    </p:spTree>
    <p:extLst>
      <p:ext uri="{BB962C8B-B14F-4D97-AF65-F5344CB8AC3E}">
        <p14:creationId xmlns:p14="http://schemas.microsoft.com/office/powerpoint/2010/main" val="424068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0DD639B-D9AF-A7AA-890B-C3EDD9D9187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6F60A6D-F15A-5962-5D43-AE2675EEB8A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423A3785-65C8-BEDA-34C5-AB79EE97115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B8E2BD7D-D4A4-CDAF-28B3-BE11C2D7D4FF}"/>
              </a:ext>
            </a:extLst>
          </p:cNvPr>
          <p:cNvSpPr>
            <a:spLocks noGrp="1"/>
          </p:cNvSpPr>
          <p:nvPr>
            <p:ph type="title"/>
          </p:nvPr>
        </p:nvSpPr>
        <p:spPr/>
        <p:txBody>
          <a:bodyPr/>
          <a:lstStyle/>
          <a:p>
            <a:r>
              <a:rPr lang="en-VN"/>
              <a:t>Thuật toán K-means</a:t>
            </a:r>
          </a:p>
        </p:txBody>
      </p:sp>
      <p:pic>
        <p:nvPicPr>
          <p:cNvPr id="16388" name="Picture 4" descr="Euclidean distance and the Mahalanobis distance (and the error ellipse) -  YouTube">
            <a:extLst>
              <a:ext uri="{FF2B5EF4-FFF2-40B4-BE49-F238E27FC236}">
                <a16:creationId xmlns:a16="http://schemas.microsoft.com/office/drawing/2014/main" id="{E2EBE503-1526-7DBA-F9EF-B3023DBD3D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5" t="15804" r="48250" b="14248"/>
          <a:stretch/>
        </p:blipFill>
        <p:spPr bwMode="auto">
          <a:xfrm>
            <a:off x="381000" y="2063750"/>
            <a:ext cx="4191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K-Means Clustering Algorithm. K-means clustering is an unsupervised… | by  Sanya Gubrani | Medium">
            <a:extLst>
              <a:ext uri="{FF2B5EF4-FFF2-40B4-BE49-F238E27FC236}">
                <a16:creationId xmlns:a16="http://schemas.microsoft.com/office/drawing/2014/main" id="{161D5C83-AADE-9FC0-00ED-9420C2D06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063750"/>
            <a:ext cx="6826019" cy="38784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1C3067-34D6-E214-3041-CFFBB6B0205E}"/>
              </a:ext>
            </a:extLst>
          </p:cNvPr>
          <p:cNvSpPr txBox="1"/>
          <p:nvPr/>
        </p:nvSpPr>
        <p:spPr>
          <a:xfrm>
            <a:off x="5638800" y="1524000"/>
            <a:ext cx="4495800" cy="461665"/>
          </a:xfrm>
          <a:prstGeom prst="rect">
            <a:avLst/>
          </a:prstGeom>
          <a:noFill/>
        </p:spPr>
        <p:txBody>
          <a:bodyPr wrap="square">
            <a:spAutoFit/>
          </a:bodyPr>
          <a:lstStyle/>
          <a:p>
            <a:pPr algn="ctr"/>
            <a:r>
              <a:rPr lang="vi-VN" sz="2400" b="1">
                <a:latin typeface="Cambria" panose="02040503050406030204" pitchFamily="18" charset="0"/>
              </a:rPr>
              <a:t>Euclidean Distance</a:t>
            </a:r>
            <a:endParaRPr lang="en-VN" sz="2400" b="1"/>
          </a:p>
        </p:txBody>
      </p:sp>
    </p:spTree>
    <p:extLst>
      <p:ext uri="{BB962C8B-B14F-4D97-AF65-F5344CB8AC3E}">
        <p14:creationId xmlns:p14="http://schemas.microsoft.com/office/powerpoint/2010/main" val="160286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4AE13C42-B71A-A230-6D58-D6889E15657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D72B24C-1ABC-7308-7FB2-44EE7A96B3FE}"/>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38F7D8FD-CB12-651B-8283-9F5DFAFD8025}"/>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CDA9B105-668D-9682-A25B-826AA24F9983}"/>
              </a:ext>
            </a:extLst>
          </p:cNvPr>
          <p:cNvSpPr>
            <a:spLocks noGrp="1"/>
          </p:cNvSpPr>
          <p:nvPr>
            <p:ph type="title"/>
          </p:nvPr>
        </p:nvSpPr>
        <p:spPr/>
        <p:txBody>
          <a:bodyPr/>
          <a:lstStyle/>
          <a:p>
            <a:r>
              <a:rPr lang="en-VN"/>
              <a:t>Thuật toán K-means</a:t>
            </a:r>
          </a:p>
        </p:txBody>
      </p:sp>
      <p:sp>
        <p:nvSpPr>
          <p:cNvPr id="7" name="Content Placeholder 3">
            <a:extLst>
              <a:ext uri="{FF2B5EF4-FFF2-40B4-BE49-F238E27FC236}">
                <a16:creationId xmlns:a16="http://schemas.microsoft.com/office/drawing/2014/main" id="{6F62E2C1-E93D-DC4D-8B8E-6909B084CE2B}"/>
              </a:ext>
            </a:extLst>
          </p:cNvPr>
          <p:cNvSpPr txBox="1">
            <a:spLocks/>
          </p:cNvSpPr>
          <p:nvPr/>
        </p:nvSpPr>
        <p:spPr>
          <a:xfrm>
            <a:off x="4800600" y="1375432"/>
            <a:ext cx="7033158" cy="1591166"/>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8" indent="-14288" algn="just">
              <a:buNone/>
            </a:pPr>
            <a:r>
              <a:rPr lang="en-US" altLang="en-VN" sz="2400" dirty="0" err="1">
                <a:latin typeface="Cambria" panose="02040503050406030204" pitchFamily="18" charset="0"/>
                <a:cs typeface="Times New Roman" panose="02020603050405020304" pitchFamily="18" charset="0"/>
              </a:rPr>
              <a:t>Giả</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sử</a:t>
            </a:r>
            <a:r>
              <a:rPr lang="en-US" altLang="en-VN" sz="2400" dirty="0">
                <a:latin typeface="Cambria" panose="02040503050406030204" pitchFamily="18" charset="0"/>
                <a:cs typeface="Times New Roman" panose="02020603050405020304" pitchFamily="18" charset="0"/>
              </a:rPr>
              <a:t> ta </a:t>
            </a:r>
            <a:r>
              <a:rPr lang="en-US" altLang="en-VN" sz="2400" dirty="0" err="1">
                <a:latin typeface="Cambria" panose="02040503050406030204" pitchFamily="18" charset="0"/>
                <a:cs typeface="Times New Roman" panose="02020603050405020304" pitchFamily="18" charset="0"/>
              </a:rPr>
              <a:t>có</a:t>
            </a:r>
            <a:r>
              <a:rPr lang="en-US" altLang="en-VN" sz="2400" dirty="0">
                <a:latin typeface="Cambria" panose="02040503050406030204" pitchFamily="18" charset="0"/>
                <a:cs typeface="Times New Roman" panose="02020603050405020304" pitchFamily="18" charset="0"/>
              </a:rPr>
              <a:t> 4 </a:t>
            </a:r>
            <a:r>
              <a:rPr lang="en-US" altLang="en-VN" sz="2400" dirty="0" err="1">
                <a:latin typeface="Cambria" panose="02040503050406030204" pitchFamily="18" charset="0"/>
                <a:cs typeface="Times New Roman" panose="02020603050405020304" pitchFamily="18" charset="0"/>
              </a:rPr>
              <a:t>loại</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thuốc</a:t>
            </a:r>
            <a:r>
              <a:rPr lang="en-US" altLang="en-VN" sz="2400" dirty="0">
                <a:latin typeface="Cambria" panose="02040503050406030204" pitchFamily="18" charset="0"/>
                <a:cs typeface="Times New Roman" panose="02020603050405020304" pitchFamily="18" charset="0"/>
              </a:rPr>
              <a:t> A,B,C,D, </a:t>
            </a:r>
            <a:r>
              <a:rPr lang="en-US" altLang="en-VN" sz="2400" dirty="0" err="1">
                <a:latin typeface="Cambria" panose="02040503050406030204" pitchFamily="18" charset="0"/>
                <a:cs typeface="Times New Roman" panose="02020603050405020304" pitchFamily="18" charset="0"/>
              </a:rPr>
              <a:t>mỗi</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loại</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thuốc</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được</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biểu</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diễn</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bởi</a:t>
            </a:r>
            <a:r>
              <a:rPr lang="en-US" altLang="en-VN" sz="2400" dirty="0">
                <a:latin typeface="Cambria" panose="02040503050406030204" pitchFamily="18" charset="0"/>
                <a:cs typeface="Times New Roman" panose="02020603050405020304" pitchFamily="18" charset="0"/>
              </a:rPr>
              <a:t> 2 </a:t>
            </a:r>
            <a:r>
              <a:rPr lang="en-US" altLang="en-VN" sz="2400" dirty="0" err="1">
                <a:latin typeface="Cambria" panose="02040503050406030204" pitchFamily="18" charset="0"/>
                <a:cs typeface="Times New Roman" panose="02020603050405020304" pitchFamily="18" charset="0"/>
              </a:rPr>
              <a:t>đặc</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trưng</a:t>
            </a:r>
            <a:r>
              <a:rPr lang="en-US" altLang="en-VN" sz="2400" dirty="0">
                <a:latin typeface="Cambria" panose="02040503050406030204" pitchFamily="18" charset="0"/>
                <a:cs typeface="Times New Roman" panose="02020603050405020304" pitchFamily="18" charset="0"/>
              </a:rPr>
              <a:t> X </a:t>
            </a:r>
            <a:r>
              <a:rPr lang="en-US" altLang="en-VN" sz="2400" dirty="0" err="1">
                <a:latin typeface="Cambria" panose="02040503050406030204" pitchFamily="18" charset="0"/>
                <a:cs typeface="Times New Roman" panose="02020603050405020304" pitchFamily="18" charset="0"/>
              </a:rPr>
              <a:t>và</a:t>
            </a:r>
            <a:r>
              <a:rPr lang="en-US" altLang="en-VN" sz="2400" dirty="0">
                <a:latin typeface="Cambria" panose="02040503050406030204" pitchFamily="18" charset="0"/>
                <a:cs typeface="Times New Roman" panose="02020603050405020304" pitchFamily="18" charset="0"/>
              </a:rPr>
              <a:t> Y </a:t>
            </a:r>
            <a:r>
              <a:rPr lang="en-US" altLang="en-VN" sz="2400" dirty="0" err="1">
                <a:latin typeface="Cambria" panose="02040503050406030204" pitchFamily="18" charset="0"/>
                <a:cs typeface="Times New Roman" panose="02020603050405020304" pitchFamily="18" charset="0"/>
              </a:rPr>
              <a:t>như</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sau</a:t>
            </a:r>
            <a:r>
              <a:rPr lang="en-US" altLang="en-VN" sz="2400" dirty="0">
                <a:latin typeface="Cambria" panose="02040503050406030204" pitchFamily="18" charset="0"/>
                <a:cs typeface="Times New Roman" panose="02020603050405020304" pitchFamily="18" charset="0"/>
              </a:rPr>
              <a:t>. </a:t>
            </a:r>
          </a:p>
          <a:p>
            <a:pPr marL="14288" indent="-14288" algn="just">
              <a:buNone/>
            </a:pPr>
            <a:r>
              <a:rPr lang="en-US" altLang="en-VN" sz="2400" dirty="0" err="1">
                <a:latin typeface="Cambria" panose="02040503050406030204" pitchFamily="18" charset="0"/>
                <a:cs typeface="Times New Roman" panose="02020603050405020304" pitchFamily="18" charset="0"/>
              </a:rPr>
              <a:t>Mục</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đích</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là</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nhóm</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các</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thuốc</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đã</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cho</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vào</a:t>
            </a:r>
            <a:r>
              <a:rPr lang="en-US" altLang="en-VN" sz="2400" dirty="0">
                <a:latin typeface="Cambria" panose="02040503050406030204" pitchFamily="18" charset="0"/>
                <a:cs typeface="Times New Roman" panose="02020603050405020304" pitchFamily="18" charset="0"/>
              </a:rPr>
              <a:t> 2 </a:t>
            </a:r>
            <a:r>
              <a:rPr lang="en-US" altLang="en-VN" sz="2400" dirty="0" err="1">
                <a:latin typeface="Cambria" panose="02040503050406030204" pitchFamily="18" charset="0"/>
                <a:cs typeface="Times New Roman" panose="02020603050405020304" pitchFamily="18" charset="0"/>
              </a:rPr>
              <a:t>nhóm</a:t>
            </a:r>
            <a:r>
              <a:rPr lang="en-US" altLang="en-VN" sz="2400" dirty="0">
                <a:latin typeface="Cambria" panose="02040503050406030204" pitchFamily="18" charset="0"/>
                <a:cs typeface="Times New Roman" panose="02020603050405020304" pitchFamily="18" charset="0"/>
              </a:rPr>
              <a:t> (K=2) </a:t>
            </a:r>
            <a:r>
              <a:rPr lang="en-US" altLang="en-VN" sz="2400" dirty="0" err="1">
                <a:latin typeface="Cambria" panose="02040503050406030204" pitchFamily="18" charset="0"/>
                <a:cs typeface="Times New Roman" panose="02020603050405020304" pitchFamily="18" charset="0"/>
              </a:rPr>
              <a:t>dựa</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vào</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các</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đặc</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trưng</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của</a:t>
            </a:r>
            <a:r>
              <a:rPr lang="en-US" altLang="en-VN" sz="2400" dirty="0">
                <a:latin typeface="Cambria" panose="02040503050406030204" pitchFamily="18" charset="0"/>
                <a:cs typeface="Times New Roman" panose="02020603050405020304" pitchFamily="18" charset="0"/>
              </a:rPr>
              <a:t> </a:t>
            </a:r>
            <a:r>
              <a:rPr lang="en-US" altLang="en-VN" sz="2400" dirty="0" err="1">
                <a:latin typeface="Cambria" panose="02040503050406030204" pitchFamily="18" charset="0"/>
                <a:cs typeface="Times New Roman" panose="02020603050405020304" pitchFamily="18" charset="0"/>
              </a:rPr>
              <a:t>chúng</a:t>
            </a:r>
            <a:r>
              <a:rPr lang="en-US" altLang="en-VN" sz="2400" dirty="0">
                <a:latin typeface="Cambria" panose="02040503050406030204" pitchFamily="18" charset="0"/>
                <a:cs typeface="Times New Roman" panose="02020603050405020304" pitchFamily="18" charset="0"/>
              </a:rPr>
              <a:t>.</a:t>
            </a:r>
          </a:p>
        </p:txBody>
      </p:sp>
      <p:pic>
        <p:nvPicPr>
          <p:cNvPr id="2" name="Picture 2" descr="Example Document Illustrative Model, Stamps, Symbol, Paperwork PNG  Transparent Image and Clipart for Free Download">
            <a:extLst>
              <a:ext uri="{FF2B5EF4-FFF2-40B4-BE49-F238E27FC236}">
                <a16:creationId xmlns:a16="http://schemas.microsoft.com/office/drawing/2014/main" id="{5DDCF945-65C4-9A7D-B274-956979526D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2" t="26254" r="3703" b="35556"/>
          <a:stretch/>
        </p:blipFill>
        <p:spPr bwMode="auto">
          <a:xfrm>
            <a:off x="457200" y="1160620"/>
            <a:ext cx="2793102" cy="8135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K means Clustering Algorithm tutorial - YouTube">
            <a:extLst>
              <a:ext uri="{FF2B5EF4-FFF2-40B4-BE49-F238E27FC236}">
                <a16:creationId xmlns:a16="http://schemas.microsoft.com/office/drawing/2014/main" id="{B2BCE13E-BB33-7584-2005-E67B1DE9C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20434"/>
            <a:ext cx="3810000" cy="21438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899431C0-B654-3F24-FC10-3A8C19518EFF}"/>
              </a:ext>
            </a:extLst>
          </p:cNvPr>
          <p:cNvGraphicFramePr>
            <a:graphicFrameLocks noGrp="1"/>
          </p:cNvGraphicFramePr>
          <p:nvPr>
            <p:extLst>
              <p:ext uri="{D42A27DB-BD31-4B8C-83A1-F6EECF244321}">
                <p14:modId xmlns:p14="http://schemas.microsoft.com/office/powerpoint/2010/main" val="2874758024"/>
              </p:ext>
            </p:extLst>
          </p:nvPr>
        </p:nvGraphicFramePr>
        <p:xfrm>
          <a:off x="5051958" y="3427631"/>
          <a:ext cx="6781800" cy="2143820"/>
        </p:xfrm>
        <a:graphic>
          <a:graphicData uri="http://schemas.openxmlformats.org/drawingml/2006/table">
            <a:tbl>
              <a:tblPr firstRow="1" bandRow="1">
                <a:tableStyleId>{5C22544A-7EE6-4342-B048-85BDC9FD1C3A}</a:tableStyleId>
              </a:tblPr>
              <a:tblGrid>
                <a:gridCol w="1752599">
                  <a:extLst>
                    <a:ext uri="{9D8B030D-6E8A-4147-A177-3AD203B41FA5}">
                      <a16:colId xmlns:a16="http://schemas.microsoft.com/office/drawing/2014/main" val="2388017004"/>
                    </a:ext>
                  </a:extLst>
                </a:gridCol>
                <a:gridCol w="2768601">
                  <a:extLst>
                    <a:ext uri="{9D8B030D-6E8A-4147-A177-3AD203B41FA5}">
                      <a16:colId xmlns:a16="http://schemas.microsoft.com/office/drawing/2014/main" val="805272982"/>
                    </a:ext>
                  </a:extLst>
                </a:gridCol>
                <a:gridCol w="2260600">
                  <a:extLst>
                    <a:ext uri="{9D8B030D-6E8A-4147-A177-3AD203B41FA5}">
                      <a16:colId xmlns:a16="http://schemas.microsoft.com/office/drawing/2014/main" val="3309088357"/>
                    </a:ext>
                  </a:extLst>
                </a:gridCol>
              </a:tblGrid>
              <a:tr h="428764">
                <a:tc>
                  <a:txBody>
                    <a:bodyPr/>
                    <a:lstStyle/>
                    <a:p>
                      <a:r>
                        <a:rPr lang="en-VN" sz="2200">
                          <a:latin typeface="Cambria" panose="02040503050406030204" pitchFamily="18" charset="0"/>
                        </a:rPr>
                        <a:t>Loại thuốc</a:t>
                      </a:r>
                    </a:p>
                  </a:txBody>
                  <a:tcPr/>
                </a:tc>
                <a:tc>
                  <a:txBody>
                    <a:bodyPr/>
                    <a:lstStyle/>
                    <a:p>
                      <a:r>
                        <a:rPr lang="en-VN" sz="2200">
                          <a:latin typeface="Cambria" panose="02040503050406030204" pitchFamily="18" charset="0"/>
                        </a:rPr>
                        <a:t>Thuộc tính 1 (X)</a:t>
                      </a:r>
                    </a:p>
                  </a:txBody>
                  <a:tcPr/>
                </a:tc>
                <a:tc>
                  <a:txBody>
                    <a:bodyPr/>
                    <a:lstStyle/>
                    <a:p>
                      <a:r>
                        <a:rPr lang="en-VN" sz="2200">
                          <a:latin typeface="Cambria" panose="02040503050406030204" pitchFamily="18" charset="0"/>
                        </a:rPr>
                        <a:t>Thuộc tính 2 (Y)</a:t>
                      </a:r>
                    </a:p>
                  </a:txBody>
                  <a:tcPr/>
                </a:tc>
                <a:extLst>
                  <a:ext uri="{0D108BD9-81ED-4DB2-BD59-A6C34878D82A}">
                    <a16:rowId xmlns:a16="http://schemas.microsoft.com/office/drawing/2014/main" val="3719142791"/>
                  </a:ext>
                </a:extLst>
              </a:tr>
              <a:tr h="428764">
                <a:tc>
                  <a:txBody>
                    <a:bodyPr/>
                    <a:lstStyle/>
                    <a:p>
                      <a:pPr algn="ctr"/>
                      <a:r>
                        <a:rPr lang="en-VN" sz="2200">
                          <a:latin typeface="Cambria" panose="02040503050406030204" pitchFamily="18" charset="0"/>
                        </a:rPr>
                        <a:t>A</a:t>
                      </a:r>
                    </a:p>
                  </a:txBody>
                  <a:tcPr/>
                </a:tc>
                <a:tc>
                  <a:txBody>
                    <a:bodyPr/>
                    <a:lstStyle/>
                    <a:p>
                      <a:pPr algn="ctr"/>
                      <a:r>
                        <a:rPr lang="en-VN" sz="2200">
                          <a:latin typeface="Cambria" panose="02040503050406030204" pitchFamily="18" charset="0"/>
                        </a:rPr>
                        <a:t>1</a:t>
                      </a:r>
                    </a:p>
                  </a:txBody>
                  <a:tcPr/>
                </a:tc>
                <a:tc>
                  <a:txBody>
                    <a:bodyPr/>
                    <a:lstStyle/>
                    <a:p>
                      <a:pPr algn="ctr"/>
                      <a:r>
                        <a:rPr lang="en-VN" sz="2200">
                          <a:latin typeface="Cambria" panose="02040503050406030204" pitchFamily="18" charset="0"/>
                        </a:rPr>
                        <a:t>1</a:t>
                      </a:r>
                    </a:p>
                  </a:txBody>
                  <a:tcPr/>
                </a:tc>
                <a:extLst>
                  <a:ext uri="{0D108BD9-81ED-4DB2-BD59-A6C34878D82A}">
                    <a16:rowId xmlns:a16="http://schemas.microsoft.com/office/drawing/2014/main" val="2892682691"/>
                  </a:ext>
                </a:extLst>
              </a:tr>
              <a:tr h="428764">
                <a:tc>
                  <a:txBody>
                    <a:bodyPr/>
                    <a:lstStyle/>
                    <a:p>
                      <a:pPr algn="ctr"/>
                      <a:r>
                        <a:rPr lang="en-VN" sz="2200">
                          <a:latin typeface="Cambria" panose="02040503050406030204" pitchFamily="18" charset="0"/>
                        </a:rPr>
                        <a:t>B</a:t>
                      </a:r>
                    </a:p>
                  </a:txBody>
                  <a:tcPr/>
                </a:tc>
                <a:tc>
                  <a:txBody>
                    <a:bodyPr/>
                    <a:lstStyle/>
                    <a:p>
                      <a:pPr algn="ctr"/>
                      <a:r>
                        <a:rPr lang="en-VN" sz="2200">
                          <a:latin typeface="Cambria" panose="02040503050406030204" pitchFamily="18" charset="0"/>
                        </a:rPr>
                        <a:t>2</a:t>
                      </a:r>
                    </a:p>
                  </a:txBody>
                  <a:tcPr/>
                </a:tc>
                <a:tc>
                  <a:txBody>
                    <a:bodyPr/>
                    <a:lstStyle/>
                    <a:p>
                      <a:pPr algn="ctr"/>
                      <a:r>
                        <a:rPr lang="en-VN" sz="2200">
                          <a:latin typeface="Cambria" panose="02040503050406030204" pitchFamily="18" charset="0"/>
                        </a:rPr>
                        <a:t>1</a:t>
                      </a:r>
                    </a:p>
                  </a:txBody>
                  <a:tcPr/>
                </a:tc>
                <a:extLst>
                  <a:ext uri="{0D108BD9-81ED-4DB2-BD59-A6C34878D82A}">
                    <a16:rowId xmlns:a16="http://schemas.microsoft.com/office/drawing/2014/main" val="4205905484"/>
                  </a:ext>
                </a:extLst>
              </a:tr>
              <a:tr h="428764">
                <a:tc>
                  <a:txBody>
                    <a:bodyPr/>
                    <a:lstStyle/>
                    <a:p>
                      <a:pPr algn="ctr"/>
                      <a:r>
                        <a:rPr lang="en-VN" sz="2200">
                          <a:latin typeface="Cambria" panose="02040503050406030204" pitchFamily="18" charset="0"/>
                        </a:rPr>
                        <a:t>C</a:t>
                      </a:r>
                    </a:p>
                  </a:txBody>
                  <a:tcPr/>
                </a:tc>
                <a:tc>
                  <a:txBody>
                    <a:bodyPr/>
                    <a:lstStyle/>
                    <a:p>
                      <a:pPr algn="ctr"/>
                      <a:r>
                        <a:rPr lang="en-VN" sz="2200">
                          <a:latin typeface="Cambria" panose="02040503050406030204" pitchFamily="18" charset="0"/>
                        </a:rPr>
                        <a:t>4</a:t>
                      </a:r>
                    </a:p>
                  </a:txBody>
                  <a:tcPr/>
                </a:tc>
                <a:tc>
                  <a:txBody>
                    <a:bodyPr/>
                    <a:lstStyle/>
                    <a:p>
                      <a:pPr algn="ctr"/>
                      <a:r>
                        <a:rPr lang="en-VN" sz="2200">
                          <a:latin typeface="Cambria" panose="02040503050406030204" pitchFamily="18" charset="0"/>
                        </a:rPr>
                        <a:t>3</a:t>
                      </a:r>
                    </a:p>
                  </a:txBody>
                  <a:tcPr/>
                </a:tc>
                <a:extLst>
                  <a:ext uri="{0D108BD9-81ED-4DB2-BD59-A6C34878D82A}">
                    <a16:rowId xmlns:a16="http://schemas.microsoft.com/office/drawing/2014/main" val="1907154050"/>
                  </a:ext>
                </a:extLst>
              </a:tr>
              <a:tr h="428764">
                <a:tc>
                  <a:txBody>
                    <a:bodyPr/>
                    <a:lstStyle/>
                    <a:p>
                      <a:pPr algn="ctr"/>
                      <a:r>
                        <a:rPr lang="en-VN" sz="2200">
                          <a:latin typeface="Cambria" panose="02040503050406030204" pitchFamily="18" charset="0"/>
                        </a:rPr>
                        <a:t>D</a:t>
                      </a:r>
                    </a:p>
                  </a:txBody>
                  <a:tcPr/>
                </a:tc>
                <a:tc>
                  <a:txBody>
                    <a:bodyPr/>
                    <a:lstStyle/>
                    <a:p>
                      <a:pPr algn="ctr"/>
                      <a:r>
                        <a:rPr lang="en-VN" sz="2200">
                          <a:latin typeface="Cambria" panose="02040503050406030204" pitchFamily="18" charset="0"/>
                        </a:rPr>
                        <a:t>5</a:t>
                      </a:r>
                    </a:p>
                  </a:txBody>
                  <a:tcPr/>
                </a:tc>
                <a:tc>
                  <a:txBody>
                    <a:bodyPr/>
                    <a:lstStyle/>
                    <a:p>
                      <a:pPr algn="ctr"/>
                      <a:r>
                        <a:rPr lang="en-VN" sz="2200">
                          <a:latin typeface="Cambria" panose="02040503050406030204" pitchFamily="18" charset="0"/>
                        </a:rPr>
                        <a:t>4</a:t>
                      </a:r>
                    </a:p>
                  </a:txBody>
                  <a:tcPr/>
                </a:tc>
                <a:extLst>
                  <a:ext uri="{0D108BD9-81ED-4DB2-BD59-A6C34878D82A}">
                    <a16:rowId xmlns:a16="http://schemas.microsoft.com/office/drawing/2014/main" val="475344897"/>
                  </a:ext>
                </a:extLst>
              </a:tr>
            </a:tbl>
          </a:graphicData>
        </a:graphic>
      </p:graphicFrame>
    </p:spTree>
    <p:extLst>
      <p:ext uri="{BB962C8B-B14F-4D97-AF65-F5344CB8AC3E}">
        <p14:creationId xmlns:p14="http://schemas.microsoft.com/office/powerpoint/2010/main" val="2510396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622AFAD8-1441-C4E7-CA74-5C462EA828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5389A7C-4D2A-521D-173E-D15754A1456E}"/>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DE0BF12E-7E74-FA23-CF84-88921D387E9B}"/>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755D5756-0D22-47A2-07EA-534FAA8C5920}"/>
              </a:ext>
            </a:extLst>
          </p:cNvPr>
          <p:cNvSpPr>
            <a:spLocks noGrp="1"/>
          </p:cNvSpPr>
          <p:nvPr>
            <p:ph type="title"/>
          </p:nvPr>
        </p:nvSpPr>
        <p:spPr/>
        <p:txBody>
          <a:bodyPr/>
          <a:lstStyle/>
          <a:p>
            <a:r>
              <a:rPr lang="en-VN"/>
              <a:t>Thuật toán K-means</a:t>
            </a:r>
          </a:p>
        </p:txBody>
      </p:sp>
      <p:pic>
        <p:nvPicPr>
          <p:cNvPr id="2" name="Picture 2" descr="Example Document Illustrative Model, Stamps, Symbol, Paperwork PNG  Transparent Image and Clipart for Free Download">
            <a:extLst>
              <a:ext uri="{FF2B5EF4-FFF2-40B4-BE49-F238E27FC236}">
                <a16:creationId xmlns:a16="http://schemas.microsoft.com/office/drawing/2014/main" id="{0059B88C-60E5-ED26-7208-410173A08E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2" t="26254" r="3703" b="35556"/>
          <a:stretch/>
        </p:blipFill>
        <p:spPr bwMode="auto">
          <a:xfrm>
            <a:off x="457200" y="1160620"/>
            <a:ext cx="2793102" cy="8135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K means Clustering Algorithm tutorial - YouTube">
            <a:extLst>
              <a:ext uri="{FF2B5EF4-FFF2-40B4-BE49-F238E27FC236}">
                <a16:creationId xmlns:a16="http://schemas.microsoft.com/office/drawing/2014/main" id="{3E38C6F9-5248-E4DC-23E8-A8D1854E2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220434"/>
            <a:ext cx="3810000" cy="21438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97DAC8-2F9C-6093-0942-188B068FC729}"/>
              </a:ext>
            </a:extLst>
          </p:cNvPr>
          <p:cNvPicPr>
            <a:picLocks noChangeAspect="1"/>
          </p:cNvPicPr>
          <p:nvPr/>
        </p:nvPicPr>
        <p:blipFill>
          <a:blip r:embed="rId5"/>
          <a:stretch>
            <a:fillRect/>
          </a:stretch>
        </p:blipFill>
        <p:spPr>
          <a:xfrm>
            <a:off x="4364249" y="1567417"/>
            <a:ext cx="7570174" cy="4452383"/>
          </a:xfrm>
          <a:prstGeom prst="rect">
            <a:avLst/>
          </a:prstGeom>
        </p:spPr>
      </p:pic>
    </p:spTree>
    <p:extLst>
      <p:ext uri="{BB962C8B-B14F-4D97-AF65-F5344CB8AC3E}">
        <p14:creationId xmlns:p14="http://schemas.microsoft.com/office/powerpoint/2010/main" val="3373814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66E5C14-1380-FE2C-0E3B-C6752CA7D56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741212E-0FBD-9501-1276-602967FFE3E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A0BA6239-AD44-EC7A-42F2-6E668F1E8F01}"/>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6DABE401-4639-4F48-7377-842C58753F4B}"/>
              </a:ext>
            </a:extLst>
          </p:cNvPr>
          <p:cNvSpPr>
            <a:spLocks noGrp="1"/>
          </p:cNvSpPr>
          <p:nvPr>
            <p:ph type="title"/>
          </p:nvPr>
        </p:nvSpPr>
        <p:spPr/>
        <p:txBody>
          <a:bodyPr/>
          <a:lstStyle/>
          <a:p>
            <a:r>
              <a:rPr lang="en-VN"/>
              <a:t>Thuật toán K-means</a:t>
            </a:r>
          </a:p>
        </p:txBody>
      </p:sp>
      <p:sp>
        <p:nvSpPr>
          <p:cNvPr id="9" name="TextBox 8">
            <a:extLst>
              <a:ext uri="{FF2B5EF4-FFF2-40B4-BE49-F238E27FC236}">
                <a16:creationId xmlns:a16="http://schemas.microsoft.com/office/drawing/2014/main" id="{E4200173-F73D-8C49-AE55-D8DCE7218E35}"/>
              </a:ext>
            </a:extLst>
          </p:cNvPr>
          <p:cNvSpPr txBox="1"/>
          <p:nvPr/>
        </p:nvSpPr>
        <p:spPr>
          <a:xfrm>
            <a:off x="381000" y="1371600"/>
            <a:ext cx="7057622" cy="461665"/>
          </a:xfrm>
          <a:prstGeom prst="rect">
            <a:avLst/>
          </a:prstGeom>
          <a:noFill/>
        </p:spPr>
        <p:txBody>
          <a:bodyPr wrap="square">
            <a:spAutoFit/>
          </a:bodyPr>
          <a:lstStyle/>
          <a:p>
            <a:pPr marL="0" indent="0">
              <a:buNone/>
              <a:defRPr/>
            </a:pPr>
            <a:r>
              <a:rPr lang="en-US" sz="2400" b="1" dirty="0" err="1">
                <a:latin typeface="Cambria" panose="02040503050406030204" pitchFamily="18" charset="0"/>
                <a:cs typeface="Times New Roman" pitchFamily="18" charset="0"/>
              </a:rPr>
              <a:t>Bước</a:t>
            </a:r>
            <a:r>
              <a:rPr lang="en-US" sz="2400" b="1" dirty="0">
                <a:latin typeface="Cambria" panose="02040503050406030204" pitchFamily="18" charset="0"/>
                <a:cs typeface="Times New Roman" pitchFamily="18" charset="0"/>
              </a:rPr>
              <a:t> 1: </a:t>
            </a:r>
            <a:r>
              <a:rPr lang="en-US" sz="2400" dirty="0" err="1">
                <a:latin typeface="Cambria" panose="02040503050406030204" pitchFamily="18" charset="0"/>
                <a:cs typeface="Times New Roman" pitchFamily="18" charset="0"/>
              </a:rPr>
              <a:t>Khởi tạo ngẫu nhiên 2 tâm cụm</a:t>
            </a:r>
            <a:endParaRPr lang="en-US" sz="2400" dirty="0">
              <a:latin typeface="Cambria" panose="02040503050406030204" pitchFamily="18" charset="0"/>
              <a:cs typeface="Times New Roman" pitchFamily="18" charset="0"/>
            </a:endParaRPr>
          </a:p>
        </p:txBody>
      </p:sp>
      <p:grpSp>
        <p:nvGrpSpPr>
          <p:cNvPr id="21" name="Group 20">
            <a:extLst>
              <a:ext uri="{FF2B5EF4-FFF2-40B4-BE49-F238E27FC236}">
                <a16:creationId xmlns:a16="http://schemas.microsoft.com/office/drawing/2014/main" id="{881A4F66-4ECA-4679-6838-49B714A4CB7D}"/>
              </a:ext>
            </a:extLst>
          </p:cNvPr>
          <p:cNvGrpSpPr/>
          <p:nvPr/>
        </p:nvGrpSpPr>
        <p:grpSpPr>
          <a:xfrm>
            <a:off x="4168811" y="2290465"/>
            <a:ext cx="8023189" cy="4136130"/>
            <a:chOff x="3966585" y="2695040"/>
            <a:chExt cx="8023189" cy="4136130"/>
          </a:xfrm>
        </p:grpSpPr>
        <p:pic>
          <p:nvPicPr>
            <p:cNvPr id="5" name="Picture 4">
              <a:extLst>
                <a:ext uri="{FF2B5EF4-FFF2-40B4-BE49-F238E27FC236}">
                  <a16:creationId xmlns:a16="http://schemas.microsoft.com/office/drawing/2014/main" id="{84805EE3-523B-54D1-33A4-E0161DE59C85}"/>
                </a:ext>
              </a:extLst>
            </p:cNvPr>
            <p:cNvPicPr>
              <a:picLocks noChangeAspect="1"/>
            </p:cNvPicPr>
            <p:nvPr/>
          </p:nvPicPr>
          <p:blipFill>
            <a:blip r:embed="rId3"/>
            <a:srcRect t="12348"/>
            <a:stretch/>
          </p:blipFill>
          <p:spPr>
            <a:xfrm>
              <a:off x="3966585" y="2695040"/>
              <a:ext cx="8023189" cy="4136130"/>
            </a:xfrm>
            <a:prstGeom prst="rect">
              <a:avLst/>
            </a:prstGeom>
          </p:spPr>
        </p:pic>
        <p:sp>
          <p:nvSpPr>
            <p:cNvPr id="10" name="Rectangle 9">
              <a:extLst>
                <a:ext uri="{FF2B5EF4-FFF2-40B4-BE49-F238E27FC236}">
                  <a16:creationId xmlns:a16="http://schemas.microsoft.com/office/drawing/2014/main" id="{6037E731-0478-1BDF-FBC6-18DF900E1083}"/>
                </a:ext>
              </a:extLst>
            </p:cNvPr>
            <p:cNvSpPr/>
            <p:nvPr/>
          </p:nvSpPr>
          <p:spPr>
            <a:xfrm>
              <a:off x="5943600" y="5257800"/>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5123E7E7-DBA1-DAEF-548E-AF98C92E3CCD}"/>
                </a:ext>
              </a:extLst>
            </p:cNvPr>
            <p:cNvSpPr txBox="1"/>
            <p:nvPr/>
          </p:nvSpPr>
          <p:spPr>
            <a:xfrm>
              <a:off x="5896378" y="5410200"/>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sz="1800" b="1" baseline="-25000" dirty="0">
                  <a:solidFill>
                    <a:srgbClr val="FF0000"/>
                  </a:solidFill>
                  <a:latin typeface="Cambria" panose="02040503050406030204" pitchFamily="18" charset="0"/>
                  <a:cs typeface="Times New Roman" pitchFamily="18" charset="0"/>
                </a:rPr>
                <a:t>1</a:t>
              </a:r>
              <a:endParaRPr lang="en-VN" b="1">
                <a:solidFill>
                  <a:srgbClr val="FF0000"/>
                </a:solidFill>
              </a:endParaRPr>
            </a:p>
          </p:txBody>
        </p:sp>
        <p:sp>
          <p:nvSpPr>
            <p:cNvPr id="13" name="TextBox 12">
              <a:extLst>
                <a:ext uri="{FF2B5EF4-FFF2-40B4-BE49-F238E27FC236}">
                  <a16:creationId xmlns:a16="http://schemas.microsoft.com/office/drawing/2014/main" id="{68D95472-9C53-AD86-82EB-20F9D7BEC08F}"/>
                </a:ext>
              </a:extLst>
            </p:cNvPr>
            <p:cNvSpPr txBox="1"/>
            <p:nvPr/>
          </p:nvSpPr>
          <p:spPr>
            <a:xfrm>
              <a:off x="7010400" y="5410200"/>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b="1" baseline="-25000" dirty="0">
                  <a:solidFill>
                    <a:srgbClr val="FF0000"/>
                  </a:solidFill>
                  <a:latin typeface="Cambria" panose="02040503050406030204" pitchFamily="18" charset="0"/>
                  <a:cs typeface="Times New Roman" pitchFamily="18" charset="0"/>
                </a:rPr>
                <a:t>2</a:t>
              </a:r>
              <a:endParaRPr lang="en-VN" b="1">
                <a:solidFill>
                  <a:srgbClr val="FF0000"/>
                </a:solidFill>
              </a:endParaRPr>
            </a:p>
          </p:txBody>
        </p:sp>
        <p:sp>
          <p:nvSpPr>
            <p:cNvPr id="15" name="Rectangle 14">
              <a:extLst>
                <a:ext uri="{FF2B5EF4-FFF2-40B4-BE49-F238E27FC236}">
                  <a16:creationId xmlns:a16="http://schemas.microsoft.com/office/drawing/2014/main" id="{1B4756B3-44F6-A276-0330-A5B6779D87BF}"/>
                </a:ext>
              </a:extLst>
            </p:cNvPr>
            <p:cNvSpPr/>
            <p:nvPr/>
          </p:nvSpPr>
          <p:spPr>
            <a:xfrm>
              <a:off x="7086600" y="5257800"/>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sp>
        <p:nvSpPr>
          <p:cNvPr id="18" name="TextBox 17">
            <a:extLst>
              <a:ext uri="{FF2B5EF4-FFF2-40B4-BE49-F238E27FC236}">
                <a16:creationId xmlns:a16="http://schemas.microsoft.com/office/drawing/2014/main" id="{BFAE9048-AE44-E40D-7BD6-39B05AC21CF2}"/>
              </a:ext>
            </a:extLst>
          </p:cNvPr>
          <p:cNvSpPr txBox="1"/>
          <p:nvPr/>
        </p:nvSpPr>
        <p:spPr>
          <a:xfrm>
            <a:off x="480811" y="2321004"/>
            <a:ext cx="3429000" cy="1107996"/>
          </a:xfrm>
          <a:prstGeom prst="rect">
            <a:avLst/>
          </a:prstGeom>
          <a:noFill/>
        </p:spPr>
        <p:txBody>
          <a:bodyPr wrap="square">
            <a:spAutoFit/>
          </a:bodyPr>
          <a:lstStyle/>
          <a:p>
            <a:r>
              <a:rPr lang="en-US" sz="2200" dirty="0">
                <a:latin typeface="Cambria" panose="02040503050406030204" pitchFamily="18" charset="0"/>
                <a:cs typeface="Times New Roman" pitchFamily="18" charset="0"/>
              </a:rPr>
              <a:t>Chọn 2 tâm cụm ban đầu</a:t>
            </a:r>
          </a:p>
          <a:p>
            <a:pPr marL="285750" indent="-285750">
              <a:buFont typeface="Wingdings" pitchFamily="2" charset="2"/>
              <a:buChar char="Ø"/>
            </a:pPr>
            <a:r>
              <a:rPr lang="en-US" sz="2200" dirty="0">
                <a:latin typeface="Cambria" panose="02040503050406030204" pitchFamily="18" charset="0"/>
                <a:cs typeface="Times New Roman" pitchFamily="18" charset="0"/>
              </a:rPr>
              <a:t>C</a:t>
            </a:r>
            <a:r>
              <a:rPr lang="en-US" sz="2200" baseline="-25000" dirty="0">
                <a:latin typeface="Cambria" panose="02040503050406030204" pitchFamily="18" charset="0"/>
                <a:cs typeface="Times New Roman" pitchFamily="18" charset="0"/>
              </a:rPr>
              <a:t>1</a:t>
            </a:r>
            <a:r>
              <a:rPr lang="en-US" sz="2200" dirty="0">
                <a:latin typeface="Cambria" panose="02040503050406030204" pitchFamily="18" charset="0"/>
                <a:cs typeface="Times New Roman" pitchFamily="18" charset="0"/>
              </a:rPr>
              <a:t>(1,1) ≡ A</a:t>
            </a:r>
          </a:p>
          <a:p>
            <a:pPr marL="285750" indent="-285750">
              <a:buFont typeface="Wingdings" pitchFamily="2" charset="2"/>
              <a:buChar char="Ø"/>
            </a:pPr>
            <a:r>
              <a:rPr lang="en-US" sz="2200" dirty="0">
                <a:latin typeface="Cambria" panose="02040503050406030204" pitchFamily="18" charset="0"/>
                <a:cs typeface="Times New Roman" pitchFamily="18" charset="0"/>
              </a:rPr>
              <a:t>C</a:t>
            </a:r>
            <a:r>
              <a:rPr lang="en-US" sz="2200" baseline="-25000" dirty="0">
                <a:latin typeface="Cambria" panose="02040503050406030204" pitchFamily="18" charset="0"/>
                <a:cs typeface="Times New Roman" pitchFamily="18" charset="0"/>
              </a:rPr>
              <a:t>2</a:t>
            </a:r>
            <a:r>
              <a:rPr lang="en-US" sz="2200" dirty="0">
                <a:latin typeface="Cambria" panose="02040503050406030204" pitchFamily="18" charset="0"/>
                <a:cs typeface="Times New Roman" pitchFamily="18" charset="0"/>
              </a:rPr>
              <a:t>(2,1) ≡ B</a:t>
            </a:r>
            <a:endParaRPr lang="en-VN" sz="2200">
              <a:latin typeface="Cambria" panose="02040503050406030204" pitchFamily="18" charset="0"/>
            </a:endParaRPr>
          </a:p>
        </p:txBody>
      </p:sp>
    </p:spTree>
    <p:extLst>
      <p:ext uri="{BB962C8B-B14F-4D97-AF65-F5344CB8AC3E}">
        <p14:creationId xmlns:p14="http://schemas.microsoft.com/office/powerpoint/2010/main" val="2801091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35E24A73-B8FF-D40A-FD5C-BEB1781051B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3DA76E0-1B31-B450-6AF3-88124F55C41A}"/>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DD77805D-5B93-A4E6-C32E-664C114493E9}"/>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4D779B22-0880-FCD5-CEA7-70B41051418B}"/>
              </a:ext>
            </a:extLst>
          </p:cNvPr>
          <p:cNvSpPr>
            <a:spLocks noGrp="1"/>
          </p:cNvSpPr>
          <p:nvPr>
            <p:ph type="title"/>
          </p:nvPr>
        </p:nvSpPr>
        <p:spPr/>
        <p:txBody>
          <a:bodyPr/>
          <a:lstStyle/>
          <a:p>
            <a:r>
              <a:rPr lang="en-VN"/>
              <a:t>Thuật toán K-means</a:t>
            </a:r>
          </a:p>
        </p:txBody>
      </p:sp>
      <p:sp>
        <p:nvSpPr>
          <p:cNvPr id="9" name="TextBox 8">
            <a:extLst>
              <a:ext uri="{FF2B5EF4-FFF2-40B4-BE49-F238E27FC236}">
                <a16:creationId xmlns:a16="http://schemas.microsoft.com/office/drawing/2014/main" id="{F7C6931F-1ADF-0D04-8AD1-52A8E5DEF0E1}"/>
              </a:ext>
            </a:extLst>
          </p:cNvPr>
          <p:cNvSpPr txBox="1"/>
          <p:nvPr/>
        </p:nvSpPr>
        <p:spPr>
          <a:xfrm>
            <a:off x="381000" y="1371600"/>
            <a:ext cx="9220200" cy="400110"/>
          </a:xfrm>
          <a:prstGeom prst="rect">
            <a:avLst/>
          </a:prstGeom>
          <a:noFill/>
        </p:spPr>
        <p:txBody>
          <a:bodyPr wrap="square">
            <a:spAutoFit/>
          </a:bodyPr>
          <a:lstStyle/>
          <a:p>
            <a:pPr marL="0" indent="0">
              <a:buNone/>
              <a:defRPr/>
            </a:pPr>
            <a:r>
              <a:rPr lang="en-US" sz="2000" b="1" dirty="0" err="1">
                <a:latin typeface="Cambria" panose="02040503050406030204" pitchFamily="18" charset="0"/>
                <a:cs typeface="Times New Roman" pitchFamily="18" charset="0"/>
              </a:rPr>
              <a:t>Bước</a:t>
            </a:r>
            <a:r>
              <a:rPr lang="en-US" sz="2000" b="1" dirty="0">
                <a:latin typeface="Cambria" panose="02040503050406030204" pitchFamily="18" charset="0"/>
                <a:cs typeface="Times New Roman" pitchFamily="18" charset="0"/>
              </a:rPr>
              <a:t> 2: </a:t>
            </a:r>
            <a:r>
              <a:rPr lang="en-US" sz="2000" dirty="0" err="1">
                <a:latin typeface="Cambria" panose="02040503050406030204" pitchFamily="18" charset="0"/>
                <a:cs typeface="Times New Roman" pitchFamily="18" charset="0"/>
              </a:rPr>
              <a:t>Tính toán khoảng cách từ các điểm trong tập dữ liệu đến các tâm cụm</a:t>
            </a:r>
            <a:endParaRPr lang="en-US" sz="2000" dirty="0">
              <a:latin typeface="Cambria" panose="02040503050406030204" pitchFamily="18" charset="0"/>
              <a:cs typeface="Times New Roman" pitchFamily="18" charset="0"/>
            </a:endParaRPr>
          </a:p>
        </p:txBody>
      </p:sp>
      <p:grpSp>
        <p:nvGrpSpPr>
          <p:cNvPr id="21" name="Group 20">
            <a:extLst>
              <a:ext uri="{FF2B5EF4-FFF2-40B4-BE49-F238E27FC236}">
                <a16:creationId xmlns:a16="http://schemas.microsoft.com/office/drawing/2014/main" id="{8F8ADBBA-E25E-0DC5-86A0-18BB976A08E0}"/>
              </a:ext>
            </a:extLst>
          </p:cNvPr>
          <p:cNvGrpSpPr/>
          <p:nvPr/>
        </p:nvGrpSpPr>
        <p:grpSpPr>
          <a:xfrm>
            <a:off x="4168811" y="1835156"/>
            <a:ext cx="8023189" cy="4136130"/>
            <a:chOff x="3966585" y="2695040"/>
            <a:chExt cx="8023189" cy="4136130"/>
          </a:xfrm>
        </p:grpSpPr>
        <p:pic>
          <p:nvPicPr>
            <p:cNvPr id="5" name="Picture 4">
              <a:extLst>
                <a:ext uri="{FF2B5EF4-FFF2-40B4-BE49-F238E27FC236}">
                  <a16:creationId xmlns:a16="http://schemas.microsoft.com/office/drawing/2014/main" id="{A1EE9646-B860-6619-1498-21571682B8F5}"/>
                </a:ext>
              </a:extLst>
            </p:cNvPr>
            <p:cNvPicPr>
              <a:picLocks noChangeAspect="1"/>
            </p:cNvPicPr>
            <p:nvPr/>
          </p:nvPicPr>
          <p:blipFill>
            <a:blip r:embed="rId3"/>
            <a:srcRect t="12348"/>
            <a:stretch/>
          </p:blipFill>
          <p:spPr>
            <a:xfrm>
              <a:off x="3966585" y="2695040"/>
              <a:ext cx="8023189" cy="4136130"/>
            </a:xfrm>
            <a:prstGeom prst="rect">
              <a:avLst/>
            </a:prstGeom>
          </p:spPr>
        </p:pic>
        <p:sp>
          <p:nvSpPr>
            <p:cNvPr id="10" name="Rectangle 9">
              <a:extLst>
                <a:ext uri="{FF2B5EF4-FFF2-40B4-BE49-F238E27FC236}">
                  <a16:creationId xmlns:a16="http://schemas.microsoft.com/office/drawing/2014/main" id="{68A5225E-06B8-379C-3A89-414F23A7C2B9}"/>
                </a:ext>
              </a:extLst>
            </p:cNvPr>
            <p:cNvSpPr/>
            <p:nvPr/>
          </p:nvSpPr>
          <p:spPr>
            <a:xfrm>
              <a:off x="5943600" y="5257800"/>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B6EE865A-2C46-E784-3940-EE7ADEF4F02E}"/>
                </a:ext>
              </a:extLst>
            </p:cNvPr>
            <p:cNvSpPr txBox="1"/>
            <p:nvPr/>
          </p:nvSpPr>
          <p:spPr>
            <a:xfrm>
              <a:off x="5896378" y="5410200"/>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sz="1800" b="1" baseline="-25000" dirty="0">
                  <a:solidFill>
                    <a:srgbClr val="FF0000"/>
                  </a:solidFill>
                  <a:latin typeface="Cambria" panose="02040503050406030204" pitchFamily="18" charset="0"/>
                  <a:cs typeface="Times New Roman" pitchFamily="18" charset="0"/>
                </a:rPr>
                <a:t>1</a:t>
              </a:r>
              <a:endParaRPr lang="en-VN" b="1">
                <a:solidFill>
                  <a:srgbClr val="FF0000"/>
                </a:solidFill>
              </a:endParaRPr>
            </a:p>
          </p:txBody>
        </p:sp>
        <p:sp>
          <p:nvSpPr>
            <p:cNvPr id="13" name="TextBox 12">
              <a:extLst>
                <a:ext uri="{FF2B5EF4-FFF2-40B4-BE49-F238E27FC236}">
                  <a16:creationId xmlns:a16="http://schemas.microsoft.com/office/drawing/2014/main" id="{8C63D269-EF11-BF6A-661A-849110271660}"/>
                </a:ext>
              </a:extLst>
            </p:cNvPr>
            <p:cNvSpPr txBox="1"/>
            <p:nvPr/>
          </p:nvSpPr>
          <p:spPr>
            <a:xfrm>
              <a:off x="7010400" y="5410200"/>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b="1" baseline="-25000" dirty="0">
                  <a:solidFill>
                    <a:srgbClr val="FF0000"/>
                  </a:solidFill>
                  <a:latin typeface="Cambria" panose="02040503050406030204" pitchFamily="18" charset="0"/>
                  <a:cs typeface="Times New Roman" pitchFamily="18" charset="0"/>
                </a:rPr>
                <a:t>2</a:t>
              </a:r>
              <a:endParaRPr lang="en-VN" b="1">
                <a:solidFill>
                  <a:srgbClr val="FF0000"/>
                </a:solidFill>
              </a:endParaRPr>
            </a:p>
          </p:txBody>
        </p:sp>
        <p:sp>
          <p:nvSpPr>
            <p:cNvPr id="15" name="Rectangle 14">
              <a:extLst>
                <a:ext uri="{FF2B5EF4-FFF2-40B4-BE49-F238E27FC236}">
                  <a16:creationId xmlns:a16="http://schemas.microsoft.com/office/drawing/2014/main" id="{30A2A7C3-3ED2-A988-8AA1-3531D3296268}"/>
                </a:ext>
              </a:extLst>
            </p:cNvPr>
            <p:cNvSpPr/>
            <p:nvPr/>
          </p:nvSpPr>
          <p:spPr>
            <a:xfrm>
              <a:off x="7086600" y="5257800"/>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graphicFrame>
        <p:nvGraphicFramePr>
          <p:cNvPr id="16" name="Table 15">
            <a:extLst>
              <a:ext uri="{FF2B5EF4-FFF2-40B4-BE49-F238E27FC236}">
                <a16:creationId xmlns:a16="http://schemas.microsoft.com/office/drawing/2014/main" id="{1D7C82A5-AE2A-B2FF-E295-B930D7F19422}"/>
              </a:ext>
            </a:extLst>
          </p:cNvPr>
          <p:cNvGraphicFramePr>
            <a:graphicFrameLocks noGrp="1"/>
          </p:cNvGraphicFramePr>
          <p:nvPr>
            <p:extLst>
              <p:ext uri="{D42A27DB-BD31-4B8C-83A1-F6EECF244321}">
                <p14:modId xmlns:p14="http://schemas.microsoft.com/office/powerpoint/2010/main" val="401436139"/>
              </p:ext>
            </p:extLst>
          </p:nvPr>
        </p:nvGraphicFramePr>
        <p:xfrm>
          <a:off x="598590" y="1990000"/>
          <a:ext cx="3184579" cy="2143820"/>
        </p:xfrm>
        <a:graphic>
          <a:graphicData uri="http://schemas.openxmlformats.org/drawingml/2006/table">
            <a:tbl>
              <a:tblPr firstRow="1" bandRow="1"/>
              <a:tblGrid>
                <a:gridCol w="1050979">
                  <a:extLst>
                    <a:ext uri="{9D8B030D-6E8A-4147-A177-3AD203B41FA5}">
                      <a16:colId xmlns:a16="http://schemas.microsoft.com/office/drawing/2014/main" val="2388017004"/>
                    </a:ext>
                  </a:extLst>
                </a:gridCol>
                <a:gridCol w="1066800">
                  <a:extLst>
                    <a:ext uri="{9D8B030D-6E8A-4147-A177-3AD203B41FA5}">
                      <a16:colId xmlns:a16="http://schemas.microsoft.com/office/drawing/2014/main" val="805272982"/>
                    </a:ext>
                  </a:extLst>
                </a:gridCol>
                <a:gridCol w="1066800">
                  <a:extLst>
                    <a:ext uri="{9D8B030D-6E8A-4147-A177-3AD203B41FA5}">
                      <a16:colId xmlns:a16="http://schemas.microsoft.com/office/drawing/2014/main" val="3309088357"/>
                    </a:ext>
                  </a:extLst>
                </a:gridCol>
              </a:tblGrid>
              <a:tr h="428764">
                <a:tc>
                  <a:txBody>
                    <a:bodyPr/>
                    <a:lstStyle/>
                    <a:p>
                      <a:r>
                        <a:rPr lang="en-VN" sz="1800">
                          <a:latin typeface="Cambria" panose="02040503050406030204" pitchFamily="18" charset="0"/>
                        </a:rPr>
                        <a:t>Dữ liệu</a:t>
                      </a:r>
                    </a:p>
                  </a:txBody>
                  <a:tcPr/>
                </a:tc>
                <a:tc>
                  <a:txBody>
                    <a:bodyPr/>
                    <a:lstStyle/>
                    <a:p>
                      <a:r>
                        <a:rPr lang="en-VN" sz="1800">
                          <a:latin typeface="Cambria" panose="02040503050406030204" pitchFamily="18" charset="0"/>
                        </a:rPr>
                        <a:t>C1(1,1)</a:t>
                      </a:r>
                    </a:p>
                  </a:txBody>
                  <a:tcPr/>
                </a:tc>
                <a:tc>
                  <a:txBody>
                    <a:bodyPr/>
                    <a:lstStyle/>
                    <a:p>
                      <a:r>
                        <a:rPr lang="en-VN" sz="1800">
                          <a:latin typeface="Cambria" panose="02040503050406030204" pitchFamily="18" charset="0"/>
                        </a:rPr>
                        <a:t>C2(2,1)</a:t>
                      </a:r>
                    </a:p>
                  </a:txBody>
                  <a:tcPr/>
                </a:tc>
                <a:extLst>
                  <a:ext uri="{0D108BD9-81ED-4DB2-BD59-A6C34878D82A}">
                    <a16:rowId xmlns:a16="http://schemas.microsoft.com/office/drawing/2014/main" val="3719142791"/>
                  </a:ext>
                </a:extLst>
              </a:tr>
              <a:tr h="428764">
                <a:tc>
                  <a:txBody>
                    <a:bodyPr/>
                    <a:lstStyle/>
                    <a:p>
                      <a:pPr algn="ctr"/>
                      <a:r>
                        <a:rPr lang="en-VN" sz="1800">
                          <a:latin typeface="Cambria" panose="02040503050406030204" pitchFamily="18" charset="0"/>
                        </a:rPr>
                        <a:t>A (1,1)</a:t>
                      </a:r>
                    </a:p>
                  </a:txBody>
                  <a:tcPr/>
                </a:tc>
                <a:tc>
                  <a:txBody>
                    <a:bodyPr/>
                    <a:lstStyle/>
                    <a:p>
                      <a:pPr algn="ctr"/>
                      <a:r>
                        <a:rPr lang="en-VN" sz="1800" b="1">
                          <a:latin typeface="Cambria" panose="02040503050406030204" pitchFamily="18" charset="0"/>
                        </a:rPr>
                        <a:t>0</a:t>
                      </a:r>
                    </a:p>
                  </a:txBody>
                  <a:tcPr>
                    <a:solidFill>
                      <a:schemeClr val="accent6">
                        <a:lumMod val="75000"/>
                      </a:schemeClr>
                    </a:solidFill>
                  </a:tcPr>
                </a:tc>
                <a:tc>
                  <a:txBody>
                    <a:bodyPr/>
                    <a:lstStyle/>
                    <a:p>
                      <a:pPr algn="ctr"/>
                      <a:r>
                        <a:rPr lang="en-VN" sz="1800" b="1">
                          <a:latin typeface="Cambria" panose="02040503050406030204" pitchFamily="18" charset="0"/>
                        </a:rPr>
                        <a:t>1</a:t>
                      </a:r>
                    </a:p>
                  </a:txBody>
                  <a:tcPr/>
                </a:tc>
                <a:extLst>
                  <a:ext uri="{0D108BD9-81ED-4DB2-BD59-A6C34878D82A}">
                    <a16:rowId xmlns:a16="http://schemas.microsoft.com/office/drawing/2014/main" val="2892682691"/>
                  </a:ext>
                </a:extLst>
              </a:tr>
              <a:tr h="428764">
                <a:tc>
                  <a:txBody>
                    <a:bodyPr/>
                    <a:lstStyle/>
                    <a:p>
                      <a:pPr algn="ctr"/>
                      <a:r>
                        <a:rPr lang="en-VN" sz="1800">
                          <a:latin typeface="Cambria" panose="02040503050406030204" pitchFamily="18" charset="0"/>
                        </a:rPr>
                        <a:t>B (2,1)</a:t>
                      </a:r>
                    </a:p>
                  </a:txBody>
                  <a:tcPr/>
                </a:tc>
                <a:tc>
                  <a:txBody>
                    <a:bodyPr/>
                    <a:lstStyle/>
                    <a:p>
                      <a:pPr algn="ctr"/>
                      <a:r>
                        <a:rPr lang="en-VN" sz="1800" b="1">
                          <a:latin typeface="Cambria" panose="02040503050406030204" pitchFamily="18" charset="0"/>
                        </a:rPr>
                        <a:t>1</a:t>
                      </a:r>
                    </a:p>
                  </a:txBody>
                  <a:tcPr/>
                </a:tc>
                <a:tc>
                  <a:txBody>
                    <a:bodyPr/>
                    <a:lstStyle/>
                    <a:p>
                      <a:pPr algn="ctr"/>
                      <a:r>
                        <a:rPr lang="en-VN" sz="1800" b="1">
                          <a:latin typeface="Cambria" panose="02040503050406030204" pitchFamily="18" charset="0"/>
                        </a:rPr>
                        <a:t>0</a:t>
                      </a:r>
                    </a:p>
                  </a:txBody>
                  <a:tcPr>
                    <a:solidFill>
                      <a:schemeClr val="accent6">
                        <a:lumMod val="75000"/>
                      </a:schemeClr>
                    </a:solidFill>
                  </a:tcPr>
                </a:tc>
                <a:extLst>
                  <a:ext uri="{0D108BD9-81ED-4DB2-BD59-A6C34878D82A}">
                    <a16:rowId xmlns:a16="http://schemas.microsoft.com/office/drawing/2014/main" val="4205905484"/>
                  </a:ext>
                </a:extLst>
              </a:tr>
              <a:tr h="428764">
                <a:tc>
                  <a:txBody>
                    <a:bodyPr/>
                    <a:lstStyle/>
                    <a:p>
                      <a:pPr algn="ctr"/>
                      <a:r>
                        <a:rPr lang="en-VN" sz="1800">
                          <a:latin typeface="Cambria" panose="02040503050406030204" pitchFamily="18" charset="0"/>
                        </a:rPr>
                        <a:t>C (4,3)</a:t>
                      </a:r>
                    </a:p>
                  </a:txBody>
                  <a:tcPr/>
                </a:tc>
                <a:tc>
                  <a:txBody>
                    <a:bodyPr/>
                    <a:lstStyle/>
                    <a:p>
                      <a:pPr algn="ctr"/>
                      <a:r>
                        <a:rPr lang="en-VN" sz="1800" b="1">
                          <a:latin typeface="Cambria" panose="02040503050406030204" pitchFamily="18" charset="0"/>
                        </a:rPr>
                        <a:t>3.6</a:t>
                      </a:r>
                    </a:p>
                  </a:txBody>
                  <a:tcPr/>
                </a:tc>
                <a:tc>
                  <a:txBody>
                    <a:bodyPr/>
                    <a:lstStyle/>
                    <a:p>
                      <a:pPr algn="ctr"/>
                      <a:r>
                        <a:rPr lang="en-VN" sz="1800" b="1">
                          <a:latin typeface="Cambria" panose="02040503050406030204" pitchFamily="18" charset="0"/>
                        </a:rPr>
                        <a:t>2.8</a:t>
                      </a:r>
                    </a:p>
                  </a:txBody>
                  <a:tcPr>
                    <a:solidFill>
                      <a:schemeClr val="accent6">
                        <a:lumMod val="75000"/>
                      </a:schemeClr>
                    </a:solidFill>
                  </a:tcPr>
                </a:tc>
                <a:extLst>
                  <a:ext uri="{0D108BD9-81ED-4DB2-BD59-A6C34878D82A}">
                    <a16:rowId xmlns:a16="http://schemas.microsoft.com/office/drawing/2014/main" val="1907154050"/>
                  </a:ext>
                </a:extLst>
              </a:tr>
              <a:tr h="428764">
                <a:tc>
                  <a:txBody>
                    <a:bodyPr/>
                    <a:lstStyle/>
                    <a:p>
                      <a:pPr algn="ctr"/>
                      <a:r>
                        <a:rPr lang="en-VN" sz="1800">
                          <a:latin typeface="Cambria" panose="02040503050406030204" pitchFamily="18" charset="0"/>
                        </a:rPr>
                        <a:t>D (5,4)</a:t>
                      </a:r>
                    </a:p>
                  </a:txBody>
                  <a:tcPr/>
                </a:tc>
                <a:tc>
                  <a:txBody>
                    <a:bodyPr/>
                    <a:lstStyle/>
                    <a:p>
                      <a:pPr algn="ctr"/>
                      <a:r>
                        <a:rPr lang="en-VN" sz="1800" b="1">
                          <a:latin typeface="Cambria" panose="02040503050406030204" pitchFamily="18" charset="0"/>
                        </a:rPr>
                        <a:t>5</a:t>
                      </a:r>
                    </a:p>
                  </a:txBody>
                  <a:tcPr/>
                </a:tc>
                <a:tc>
                  <a:txBody>
                    <a:bodyPr/>
                    <a:lstStyle/>
                    <a:p>
                      <a:pPr algn="ctr"/>
                      <a:r>
                        <a:rPr lang="en-VN" sz="1800" b="1">
                          <a:latin typeface="Cambria" panose="02040503050406030204" pitchFamily="18" charset="0"/>
                        </a:rPr>
                        <a:t>4.2</a:t>
                      </a:r>
                    </a:p>
                  </a:txBody>
                  <a:tcPr>
                    <a:solidFill>
                      <a:schemeClr val="accent6">
                        <a:lumMod val="75000"/>
                      </a:schemeClr>
                    </a:solidFill>
                  </a:tcPr>
                </a:tc>
                <a:extLst>
                  <a:ext uri="{0D108BD9-81ED-4DB2-BD59-A6C34878D82A}">
                    <a16:rowId xmlns:a16="http://schemas.microsoft.com/office/drawing/2014/main" val="475344897"/>
                  </a:ext>
                </a:extLst>
              </a:tr>
            </a:tbl>
          </a:graphicData>
        </a:graphic>
      </p:graphicFrame>
      <p:sp>
        <p:nvSpPr>
          <p:cNvPr id="18" name="TextBox 17">
            <a:extLst>
              <a:ext uri="{FF2B5EF4-FFF2-40B4-BE49-F238E27FC236}">
                <a16:creationId xmlns:a16="http://schemas.microsoft.com/office/drawing/2014/main" id="{54518479-CCC8-3689-290F-670EC9A65E92}"/>
              </a:ext>
            </a:extLst>
          </p:cNvPr>
          <p:cNvSpPr txBox="1"/>
          <p:nvPr/>
        </p:nvSpPr>
        <p:spPr>
          <a:xfrm>
            <a:off x="612939" y="5163234"/>
            <a:ext cx="2057400" cy="646331"/>
          </a:xfrm>
          <a:prstGeom prst="rect">
            <a:avLst/>
          </a:prstGeom>
          <a:noFill/>
        </p:spPr>
        <p:txBody>
          <a:bodyPr wrap="square">
            <a:spAutoFit/>
          </a:bodyPr>
          <a:lstStyle/>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sz="1800" baseline="-25000" dirty="0">
                <a:latin typeface="Cambria" panose="02040503050406030204" pitchFamily="18" charset="0"/>
                <a:cs typeface="Times New Roman" pitchFamily="18" charset="0"/>
              </a:rPr>
              <a:t>1</a:t>
            </a:r>
            <a:r>
              <a:rPr lang="en-US" sz="1800" dirty="0">
                <a:latin typeface="Cambria" panose="02040503050406030204" pitchFamily="18" charset="0"/>
                <a:cs typeface="Times New Roman" pitchFamily="18" charset="0"/>
              </a:rPr>
              <a:t>(A)</a:t>
            </a:r>
          </a:p>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baseline="-25000" dirty="0">
                <a:latin typeface="Cambria" panose="02040503050406030204" pitchFamily="18" charset="0"/>
                <a:cs typeface="Times New Roman" pitchFamily="18" charset="0"/>
              </a:rPr>
              <a:t>2</a:t>
            </a:r>
            <a:r>
              <a:rPr lang="en-US" sz="1800" dirty="0">
                <a:latin typeface="Cambria" panose="02040503050406030204" pitchFamily="18" charset="0"/>
                <a:cs typeface="Times New Roman" pitchFamily="18" charset="0"/>
              </a:rPr>
              <a:t>(B, C, D) </a:t>
            </a:r>
            <a:endParaRPr lang="en-VN"/>
          </a:p>
        </p:txBody>
      </p:sp>
      <p:sp>
        <p:nvSpPr>
          <p:cNvPr id="20" name="TextBox 19">
            <a:extLst>
              <a:ext uri="{FF2B5EF4-FFF2-40B4-BE49-F238E27FC236}">
                <a16:creationId xmlns:a16="http://schemas.microsoft.com/office/drawing/2014/main" id="{71E3E17C-3F18-733E-84CC-7957B924D6BD}"/>
              </a:ext>
            </a:extLst>
          </p:cNvPr>
          <p:cNvSpPr txBox="1"/>
          <p:nvPr/>
        </p:nvSpPr>
        <p:spPr>
          <a:xfrm>
            <a:off x="166809" y="4352111"/>
            <a:ext cx="3643191" cy="646331"/>
          </a:xfrm>
          <a:prstGeom prst="rect">
            <a:avLst/>
          </a:prstGeom>
          <a:noFill/>
        </p:spPr>
        <p:txBody>
          <a:bodyPr wrap="square">
            <a:spAutoFit/>
          </a:bodyPr>
          <a:lstStyle/>
          <a:p>
            <a:r>
              <a:rPr lang="en-US" sz="1800" dirty="0" err="1">
                <a:latin typeface="Cambria" panose="02040503050406030204" pitchFamily="18" charset="0"/>
                <a:cs typeface="Times New Roman" pitchFamily="18" charset="0"/>
              </a:rPr>
              <a:t>Gán dữ liệu vào các cụm có khoảng cách gần hơn</a:t>
            </a:r>
            <a:endParaRPr lang="en-VN"/>
          </a:p>
        </p:txBody>
      </p:sp>
    </p:spTree>
    <p:extLst>
      <p:ext uri="{BB962C8B-B14F-4D97-AF65-F5344CB8AC3E}">
        <p14:creationId xmlns:p14="http://schemas.microsoft.com/office/powerpoint/2010/main" val="971869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A0791-B75D-2E0D-E535-881C34656257}"/>
              </a:ext>
            </a:extLst>
          </p:cNvPr>
          <p:cNvSpPr>
            <a:spLocks noGrp="1"/>
          </p:cNvSpPr>
          <p:nvPr>
            <p:ph type="title"/>
          </p:nvPr>
        </p:nvSpPr>
        <p:spPr/>
        <p:txBody>
          <a:bodyPr>
            <a:normAutofit/>
          </a:bodyPr>
          <a:lstStyle/>
          <a:p>
            <a:r>
              <a:rPr lang="en-VN" sz="4400">
                <a:solidFill>
                  <a:srgbClr val="FFC000"/>
                </a:solidFill>
              </a:rPr>
              <a:t>1.1 Các mô hình khai phá dữ liệu</a:t>
            </a:r>
          </a:p>
        </p:txBody>
      </p:sp>
      <p:sp>
        <p:nvSpPr>
          <p:cNvPr id="4" name="Slide Number Placeholder 3">
            <a:extLst>
              <a:ext uri="{FF2B5EF4-FFF2-40B4-BE49-F238E27FC236}">
                <a16:creationId xmlns:a16="http://schemas.microsoft.com/office/drawing/2014/main" id="{4BDB943F-E356-54FA-8CB5-2510EF757F2D}"/>
              </a:ext>
            </a:extLst>
          </p:cNvPr>
          <p:cNvSpPr>
            <a:spLocks noGrp="1"/>
          </p:cNvSpPr>
          <p:nvPr>
            <p:ph type="sldNum" sz="quarter" idx="12"/>
          </p:nvPr>
        </p:nvSpPr>
        <p:spPr/>
        <p:txBody>
          <a:bodyPr/>
          <a:lstStyle/>
          <a:p>
            <a:fld id="{5A737E9D-9918-4D00-85A4-CE373AB2C493}" type="slidenum">
              <a:rPr lang="en-US" smtClean="0"/>
              <a:pPr/>
              <a:t>3</a:t>
            </a:fld>
            <a:endParaRPr lang="en-US"/>
          </a:p>
        </p:txBody>
      </p:sp>
    </p:spTree>
    <p:extLst>
      <p:ext uri="{BB962C8B-B14F-4D97-AF65-F5344CB8AC3E}">
        <p14:creationId xmlns:p14="http://schemas.microsoft.com/office/powerpoint/2010/main" val="2866171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AEB81CF-C7E6-4DB2-B200-EC8134A3BFB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14EF70B-F65C-C9E3-44B4-90F6A3F8CAB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40F730FD-340D-0C9A-3A5F-8BE2FBCF92C6}"/>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D4360018-021A-FA05-1E9B-950D64D04DBE}"/>
              </a:ext>
            </a:extLst>
          </p:cNvPr>
          <p:cNvSpPr>
            <a:spLocks noGrp="1"/>
          </p:cNvSpPr>
          <p:nvPr>
            <p:ph type="title"/>
          </p:nvPr>
        </p:nvSpPr>
        <p:spPr/>
        <p:txBody>
          <a:bodyPr/>
          <a:lstStyle/>
          <a:p>
            <a:r>
              <a:rPr lang="en-VN"/>
              <a:t>Thuật toán K-means</a:t>
            </a:r>
          </a:p>
        </p:txBody>
      </p:sp>
      <p:sp>
        <p:nvSpPr>
          <p:cNvPr id="9" name="TextBox 8">
            <a:extLst>
              <a:ext uri="{FF2B5EF4-FFF2-40B4-BE49-F238E27FC236}">
                <a16:creationId xmlns:a16="http://schemas.microsoft.com/office/drawing/2014/main" id="{80EB6E41-9927-CECC-4EFC-C7BF777F522E}"/>
              </a:ext>
            </a:extLst>
          </p:cNvPr>
          <p:cNvSpPr txBox="1"/>
          <p:nvPr/>
        </p:nvSpPr>
        <p:spPr>
          <a:xfrm>
            <a:off x="381000" y="1371600"/>
            <a:ext cx="11538676" cy="400110"/>
          </a:xfrm>
          <a:prstGeom prst="rect">
            <a:avLst/>
          </a:prstGeom>
          <a:noFill/>
        </p:spPr>
        <p:txBody>
          <a:bodyPr wrap="square">
            <a:spAutoFit/>
          </a:bodyPr>
          <a:lstStyle/>
          <a:p>
            <a:pPr marL="0" indent="0">
              <a:buNone/>
              <a:defRPr/>
            </a:pPr>
            <a:r>
              <a:rPr lang="en-US" sz="2000" b="1" dirty="0" err="1">
                <a:latin typeface="Cambria" panose="02040503050406030204" pitchFamily="18" charset="0"/>
                <a:cs typeface="Times New Roman" pitchFamily="18" charset="0"/>
              </a:rPr>
              <a:t>Bước</a:t>
            </a:r>
            <a:r>
              <a:rPr lang="en-US" sz="2000" b="1" dirty="0">
                <a:latin typeface="Cambria" panose="02040503050406030204" pitchFamily="18" charset="0"/>
                <a:cs typeface="Times New Roman" pitchFamily="18" charset="0"/>
              </a:rPr>
              <a:t> 3: </a:t>
            </a:r>
            <a:r>
              <a:rPr lang="en-US" sz="2000" dirty="0" err="1">
                <a:latin typeface="Cambria" panose="02040503050406030204" pitchFamily="18" charset="0"/>
                <a:cs typeface="Times New Roman" pitchFamily="18" charset="0"/>
              </a:rPr>
              <a:t>Cập nhật lại vị trí tâm cụm (vị trí tâm cụm mới bằng trung bình các điểm dữ liệu trong cụm) </a:t>
            </a:r>
            <a:endParaRPr lang="en-US" sz="2000" dirty="0">
              <a:latin typeface="Cambria" panose="02040503050406030204" pitchFamily="18" charset="0"/>
              <a:cs typeface="Times New Roman" pitchFamily="18" charset="0"/>
            </a:endParaRPr>
          </a:p>
        </p:txBody>
      </p:sp>
      <p:grpSp>
        <p:nvGrpSpPr>
          <p:cNvPr id="8" name="Group 7">
            <a:extLst>
              <a:ext uri="{FF2B5EF4-FFF2-40B4-BE49-F238E27FC236}">
                <a16:creationId xmlns:a16="http://schemas.microsoft.com/office/drawing/2014/main" id="{BB0A16FD-3BED-AC3B-7C58-A1196729048B}"/>
              </a:ext>
            </a:extLst>
          </p:cNvPr>
          <p:cNvGrpSpPr/>
          <p:nvPr/>
        </p:nvGrpSpPr>
        <p:grpSpPr>
          <a:xfrm>
            <a:off x="4168811" y="2228910"/>
            <a:ext cx="8023189" cy="4136130"/>
            <a:chOff x="4168811" y="2228910"/>
            <a:chExt cx="8023189" cy="4136130"/>
          </a:xfrm>
        </p:grpSpPr>
        <p:pic>
          <p:nvPicPr>
            <p:cNvPr id="5" name="Picture 4">
              <a:extLst>
                <a:ext uri="{FF2B5EF4-FFF2-40B4-BE49-F238E27FC236}">
                  <a16:creationId xmlns:a16="http://schemas.microsoft.com/office/drawing/2014/main" id="{F3B6880C-4F5F-D96C-3B3A-7504127A6DFC}"/>
                </a:ext>
              </a:extLst>
            </p:cNvPr>
            <p:cNvPicPr>
              <a:picLocks noChangeAspect="1"/>
            </p:cNvPicPr>
            <p:nvPr/>
          </p:nvPicPr>
          <p:blipFill>
            <a:blip r:embed="rId3"/>
            <a:srcRect t="12348"/>
            <a:stretch/>
          </p:blipFill>
          <p:spPr>
            <a:xfrm>
              <a:off x="4168811" y="2228910"/>
              <a:ext cx="8023189" cy="4136130"/>
            </a:xfrm>
            <a:prstGeom prst="rect">
              <a:avLst/>
            </a:prstGeom>
          </p:spPr>
        </p:pic>
        <p:sp>
          <p:nvSpPr>
            <p:cNvPr id="10" name="Rectangle 9">
              <a:extLst>
                <a:ext uri="{FF2B5EF4-FFF2-40B4-BE49-F238E27FC236}">
                  <a16:creationId xmlns:a16="http://schemas.microsoft.com/office/drawing/2014/main" id="{ABAF4B13-FAE8-D683-56D4-80EC005AEDC2}"/>
                </a:ext>
              </a:extLst>
            </p:cNvPr>
            <p:cNvSpPr/>
            <p:nvPr/>
          </p:nvSpPr>
          <p:spPr>
            <a:xfrm>
              <a:off x="6145826" y="4791670"/>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AAC1A0F1-BEC2-5B74-0965-63F4C32E149E}"/>
                </a:ext>
              </a:extLst>
            </p:cNvPr>
            <p:cNvSpPr txBox="1"/>
            <p:nvPr/>
          </p:nvSpPr>
          <p:spPr>
            <a:xfrm>
              <a:off x="6098604" y="4944070"/>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sz="1800" b="1" baseline="-25000" dirty="0">
                  <a:solidFill>
                    <a:srgbClr val="FF0000"/>
                  </a:solidFill>
                  <a:latin typeface="Cambria" panose="02040503050406030204" pitchFamily="18" charset="0"/>
                  <a:cs typeface="Times New Roman" pitchFamily="18" charset="0"/>
                </a:rPr>
                <a:t>1</a:t>
              </a:r>
              <a:endParaRPr lang="en-VN" b="1">
                <a:solidFill>
                  <a:srgbClr val="FF0000"/>
                </a:solidFill>
              </a:endParaRPr>
            </a:p>
          </p:txBody>
        </p:sp>
        <p:grpSp>
          <p:nvGrpSpPr>
            <p:cNvPr id="7" name="Group 6">
              <a:extLst>
                <a:ext uri="{FF2B5EF4-FFF2-40B4-BE49-F238E27FC236}">
                  <a16:creationId xmlns:a16="http://schemas.microsoft.com/office/drawing/2014/main" id="{5702813A-70C0-B6D2-5E2B-DEF6FF740A33}"/>
                </a:ext>
              </a:extLst>
            </p:cNvPr>
            <p:cNvGrpSpPr/>
            <p:nvPr/>
          </p:nvGrpSpPr>
          <p:grpSpPr>
            <a:xfrm>
              <a:off x="8991600" y="3581400"/>
              <a:ext cx="428222" cy="521732"/>
              <a:chOff x="7212626" y="4791670"/>
              <a:chExt cx="428222" cy="521732"/>
            </a:xfrm>
          </p:grpSpPr>
          <p:sp>
            <p:nvSpPr>
              <p:cNvPr id="13" name="TextBox 12">
                <a:extLst>
                  <a:ext uri="{FF2B5EF4-FFF2-40B4-BE49-F238E27FC236}">
                    <a16:creationId xmlns:a16="http://schemas.microsoft.com/office/drawing/2014/main" id="{53B1BAC2-0CE4-1D73-BD14-DEE4EDB0D547}"/>
                  </a:ext>
                </a:extLst>
              </p:cNvPr>
              <p:cNvSpPr txBox="1"/>
              <p:nvPr/>
            </p:nvSpPr>
            <p:spPr>
              <a:xfrm>
                <a:off x="7212626" y="4944070"/>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b="1" baseline="-25000" dirty="0">
                    <a:solidFill>
                      <a:srgbClr val="FF0000"/>
                    </a:solidFill>
                    <a:latin typeface="Cambria" panose="02040503050406030204" pitchFamily="18" charset="0"/>
                    <a:cs typeface="Times New Roman" pitchFamily="18" charset="0"/>
                  </a:rPr>
                  <a:t>2</a:t>
                </a:r>
                <a:endParaRPr lang="en-VN" b="1">
                  <a:solidFill>
                    <a:srgbClr val="FF0000"/>
                  </a:solidFill>
                </a:endParaRPr>
              </a:p>
            </p:txBody>
          </p:sp>
          <p:sp>
            <p:nvSpPr>
              <p:cNvPr id="15" name="Rectangle 14">
                <a:extLst>
                  <a:ext uri="{FF2B5EF4-FFF2-40B4-BE49-F238E27FC236}">
                    <a16:creationId xmlns:a16="http://schemas.microsoft.com/office/drawing/2014/main" id="{2F6B6D33-314A-F2E1-0CA0-DE0657069B11}"/>
                  </a:ext>
                </a:extLst>
              </p:cNvPr>
              <p:cNvSpPr/>
              <p:nvPr/>
            </p:nvSpPr>
            <p:spPr>
              <a:xfrm>
                <a:off x="7288826" y="4791670"/>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8" name="TextBox 17">
            <a:extLst>
              <a:ext uri="{FF2B5EF4-FFF2-40B4-BE49-F238E27FC236}">
                <a16:creationId xmlns:a16="http://schemas.microsoft.com/office/drawing/2014/main" id="{83894C3A-091C-9ACC-B749-B1460BC4419D}"/>
              </a:ext>
            </a:extLst>
          </p:cNvPr>
          <p:cNvSpPr txBox="1"/>
          <p:nvPr/>
        </p:nvSpPr>
        <p:spPr>
          <a:xfrm>
            <a:off x="152400" y="2228910"/>
            <a:ext cx="4191000" cy="923330"/>
          </a:xfrm>
          <a:prstGeom prst="rect">
            <a:avLst/>
          </a:prstGeom>
          <a:noFill/>
        </p:spPr>
        <p:txBody>
          <a:bodyPr wrap="square">
            <a:spAutoFit/>
          </a:bodyPr>
          <a:lstStyle/>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sz="1800" baseline="-25000" dirty="0">
                <a:latin typeface="Cambria" panose="02040503050406030204" pitchFamily="18" charset="0"/>
                <a:cs typeface="Times New Roman" pitchFamily="18" charset="0"/>
              </a:rPr>
              <a:t>1</a:t>
            </a:r>
            <a:r>
              <a:rPr lang="en-US" sz="1800" dirty="0">
                <a:latin typeface="Cambria" panose="02040503050406030204" pitchFamily="18" charset="0"/>
                <a:cs typeface="Times New Roman" pitchFamily="18" charset="0"/>
              </a:rPr>
              <a:t>(A) </a:t>
            </a:r>
            <a:r>
              <a:rPr lang="en-US" sz="1800" dirty="0">
                <a:latin typeface="Cambria" panose="02040503050406030204" pitchFamily="18" charset="0"/>
                <a:cs typeface="Times New Roman" pitchFamily="18" charset="0"/>
                <a:sym typeface="Wingdings" pitchFamily="2" charset="2"/>
              </a:rPr>
              <a:t> (1,1)</a:t>
            </a:r>
            <a:endParaRPr lang="en-US" sz="1800" dirty="0">
              <a:latin typeface="Cambria" panose="02040503050406030204" pitchFamily="18" charset="0"/>
              <a:cs typeface="Times New Roman" pitchFamily="18" charset="0"/>
            </a:endParaRPr>
          </a:p>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baseline="-25000" dirty="0">
                <a:latin typeface="Cambria" panose="02040503050406030204" pitchFamily="18" charset="0"/>
                <a:cs typeface="Times New Roman" pitchFamily="18" charset="0"/>
              </a:rPr>
              <a:t>2</a:t>
            </a:r>
            <a:r>
              <a:rPr lang="en-US" sz="1800" dirty="0">
                <a:latin typeface="Cambria" panose="02040503050406030204" pitchFamily="18" charset="0"/>
                <a:cs typeface="Times New Roman" pitchFamily="18" charset="0"/>
              </a:rPr>
              <a:t>(B, C, D)  </a:t>
            </a:r>
            <a:r>
              <a:rPr lang="en-US" sz="1800" dirty="0">
                <a:latin typeface="Cambria" panose="02040503050406030204" pitchFamily="18" charset="0"/>
                <a:cs typeface="Times New Roman" pitchFamily="18" charset="0"/>
                <a:sym typeface="Wingdings" pitchFamily="2" charset="2"/>
              </a:rPr>
              <a:t> ((2+4+5)/3;(1+3+4)/3)</a:t>
            </a:r>
          </a:p>
          <a:p>
            <a:r>
              <a:rPr lang="en-US" dirty="0">
                <a:latin typeface="Cambria" panose="02040503050406030204" pitchFamily="18" charset="0"/>
                <a:cs typeface="Times New Roman" pitchFamily="18" charset="0"/>
                <a:sym typeface="Wingdings" pitchFamily="2" charset="2"/>
              </a:rPr>
              <a:t>                            (</a:t>
            </a:r>
            <a:r>
              <a:rPr lang="en-US" sz="1800" dirty="0">
                <a:latin typeface="Cambria" panose="02040503050406030204" pitchFamily="18" charset="0"/>
                <a:cs typeface="Times New Roman" pitchFamily="18" charset="0"/>
                <a:sym typeface="Wingdings" pitchFamily="2" charset="2"/>
              </a:rPr>
              <a:t> 3.67; 2.67)</a:t>
            </a:r>
            <a:r>
              <a:rPr lang="en-US" sz="1800" dirty="0">
                <a:latin typeface="Cambria" panose="02040503050406030204" pitchFamily="18" charset="0"/>
                <a:cs typeface="Times New Roman" pitchFamily="18" charset="0"/>
              </a:rPr>
              <a:t>  </a:t>
            </a:r>
            <a:endParaRPr lang="en-VN"/>
          </a:p>
        </p:txBody>
      </p:sp>
      <p:graphicFrame>
        <p:nvGraphicFramePr>
          <p:cNvPr id="2" name="Table 1">
            <a:extLst>
              <a:ext uri="{FF2B5EF4-FFF2-40B4-BE49-F238E27FC236}">
                <a16:creationId xmlns:a16="http://schemas.microsoft.com/office/drawing/2014/main" id="{989F8CB6-660A-3075-8236-987B08864B55}"/>
              </a:ext>
            </a:extLst>
          </p:cNvPr>
          <p:cNvGraphicFramePr>
            <a:graphicFrameLocks noGrp="1"/>
          </p:cNvGraphicFramePr>
          <p:nvPr>
            <p:extLst>
              <p:ext uri="{D42A27DB-BD31-4B8C-83A1-F6EECF244321}">
                <p14:modId xmlns:p14="http://schemas.microsoft.com/office/powerpoint/2010/main" val="1854605154"/>
              </p:ext>
            </p:extLst>
          </p:nvPr>
        </p:nvGraphicFramePr>
        <p:xfrm>
          <a:off x="1635116" y="3666338"/>
          <a:ext cx="1050979" cy="2143820"/>
        </p:xfrm>
        <a:graphic>
          <a:graphicData uri="http://schemas.openxmlformats.org/drawingml/2006/table">
            <a:tbl>
              <a:tblPr firstRow="1" bandRow="1"/>
              <a:tblGrid>
                <a:gridCol w="1050979">
                  <a:extLst>
                    <a:ext uri="{9D8B030D-6E8A-4147-A177-3AD203B41FA5}">
                      <a16:colId xmlns:a16="http://schemas.microsoft.com/office/drawing/2014/main" val="2388017004"/>
                    </a:ext>
                  </a:extLst>
                </a:gridCol>
              </a:tblGrid>
              <a:tr h="428764">
                <a:tc>
                  <a:txBody>
                    <a:bodyPr/>
                    <a:lstStyle/>
                    <a:p>
                      <a:r>
                        <a:rPr lang="en-VN" sz="1800" b="1">
                          <a:latin typeface="Cambria" panose="02040503050406030204" pitchFamily="18" charset="0"/>
                        </a:rPr>
                        <a:t>Dữ liệu</a:t>
                      </a:r>
                    </a:p>
                  </a:txBody>
                  <a:tcPr>
                    <a:solidFill>
                      <a:schemeClr val="accent6">
                        <a:lumMod val="75000"/>
                      </a:schemeClr>
                    </a:solidFill>
                  </a:tcPr>
                </a:tc>
                <a:extLst>
                  <a:ext uri="{0D108BD9-81ED-4DB2-BD59-A6C34878D82A}">
                    <a16:rowId xmlns:a16="http://schemas.microsoft.com/office/drawing/2014/main" val="3719142791"/>
                  </a:ext>
                </a:extLst>
              </a:tr>
              <a:tr h="428764">
                <a:tc>
                  <a:txBody>
                    <a:bodyPr/>
                    <a:lstStyle/>
                    <a:p>
                      <a:pPr algn="ctr"/>
                      <a:r>
                        <a:rPr lang="en-VN" sz="1800">
                          <a:latin typeface="Cambria" panose="02040503050406030204" pitchFamily="18" charset="0"/>
                        </a:rPr>
                        <a:t>A (1,1)</a:t>
                      </a:r>
                    </a:p>
                  </a:txBody>
                  <a:tcPr/>
                </a:tc>
                <a:extLst>
                  <a:ext uri="{0D108BD9-81ED-4DB2-BD59-A6C34878D82A}">
                    <a16:rowId xmlns:a16="http://schemas.microsoft.com/office/drawing/2014/main" val="2892682691"/>
                  </a:ext>
                </a:extLst>
              </a:tr>
              <a:tr h="428764">
                <a:tc>
                  <a:txBody>
                    <a:bodyPr/>
                    <a:lstStyle/>
                    <a:p>
                      <a:pPr algn="ctr"/>
                      <a:r>
                        <a:rPr lang="en-VN" sz="1800">
                          <a:latin typeface="Cambria" panose="02040503050406030204" pitchFamily="18" charset="0"/>
                        </a:rPr>
                        <a:t>B (2,1)</a:t>
                      </a:r>
                    </a:p>
                  </a:txBody>
                  <a:tcPr/>
                </a:tc>
                <a:extLst>
                  <a:ext uri="{0D108BD9-81ED-4DB2-BD59-A6C34878D82A}">
                    <a16:rowId xmlns:a16="http://schemas.microsoft.com/office/drawing/2014/main" val="4205905484"/>
                  </a:ext>
                </a:extLst>
              </a:tr>
              <a:tr h="428764">
                <a:tc>
                  <a:txBody>
                    <a:bodyPr/>
                    <a:lstStyle/>
                    <a:p>
                      <a:pPr algn="ctr"/>
                      <a:r>
                        <a:rPr lang="en-VN" sz="1800">
                          <a:latin typeface="Cambria" panose="02040503050406030204" pitchFamily="18" charset="0"/>
                        </a:rPr>
                        <a:t>C (4,3)</a:t>
                      </a:r>
                    </a:p>
                  </a:txBody>
                  <a:tcPr/>
                </a:tc>
                <a:extLst>
                  <a:ext uri="{0D108BD9-81ED-4DB2-BD59-A6C34878D82A}">
                    <a16:rowId xmlns:a16="http://schemas.microsoft.com/office/drawing/2014/main" val="1907154050"/>
                  </a:ext>
                </a:extLst>
              </a:tr>
              <a:tr h="428764">
                <a:tc>
                  <a:txBody>
                    <a:bodyPr/>
                    <a:lstStyle/>
                    <a:p>
                      <a:pPr algn="ctr"/>
                      <a:r>
                        <a:rPr lang="en-VN" sz="1800">
                          <a:latin typeface="Cambria" panose="02040503050406030204" pitchFamily="18" charset="0"/>
                        </a:rPr>
                        <a:t>D (5,4)</a:t>
                      </a:r>
                    </a:p>
                  </a:txBody>
                  <a:tcPr/>
                </a:tc>
                <a:extLst>
                  <a:ext uri="{0D108BD9-81ED-4DB2-BD59-A6C34878D82A}">
                    <a16:rowId xmlns:a16="http://schemas.microsoft.com/office/drawing/2014/main" val="475344897"/>
                  </a:ext>
                </a:extLst>
              </a:tr>
            </a:tbl>
          </a:graphicData>
        </a:graphic>
      </p:graphicFrame>
    </p:spTree>
    <p:extLst>
      <p:ext uri="{BB962C8B-B14F-4D97-AF65-F5344CB8AC3E}">
        <p14:creationId xmlns:p14="http://schemas.microsoft.com/office/powerpoint/2010/main" val="69829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E0F93CF2-725B-D068-C528-66CD4291E15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475FCD4-C2A8-9C12-EC9C-66977613D42D}"/>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888F1FA8-3A7D-5654-EF13-FE86612E14F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416A3923-D5C4-2E8C-A09A-C6BC64ACC314}"/>
              </a:ext>
            </a:extLst>
          </p:cNvPr>
          <p:cNvSpPr>
            <a:spLocks noGrp="1"/>
          </p:cNvSpPr>
          <p:nvPr>
            <p:ph type="title"/>
          </p:nvPr>
        </p:nvSpPr>
        <p:spPr/>
        <p:txBody>
          <a:bodyPr/>
          <a:lstStyle/>
          <a:p>
            <a:r>
              <a:rPr lang="en-VN"/>
              <a:t>Thuật toán K-means</a:t>
            </a:r>
          </a:p>
        </p:txBody>
      </p:sp>
      <p:sp>
        <p:nvSpPr>
          <p:cNvPr id="9" name="TextBox 8">
            <a:extLst>
              <a:ext uri="{FF2B5EF4-FFF2-40B4-BE49-F238E27FC236}">
                <a16:creationId xmlns:a16="http://schemas.microsoft.com/office/drawing/2014/main" id="{97C48AC5-00F6-82AF-AA29-A874BEF984D4}"/>
              </a:ext>
            </a:extLst>
          </p:cNvPr>
          <p:cNvSpPr txBox="1"/>
          <p:nvPr/>
        </p:nvSpPr>
        <p:spPr>
          <a:xfrm>
            <a:off x="381000" y="1371600"/>
            <a:ext cx="11353800" cy="400110"/>
          </a:xfrm>
          <a:prstGeom prst="rect">
            <a:avLst/>
          </a:prstGeom>
          <a:noFill/>
        </p:spPr>
        <p:txBody>
          <a:bodyPr wrap="square">
            <a:spAutoFit/>
          </a:bodyPr>
          <a:lstStyle/>
          <a:p>
            <a:pPr marL="0" indent="0">
              <a:buNone/>
              <a:defRPr/>
            </a:pPr>
            <a:r>
              <a:rPr lang="en-US" sz="2000" b="1" dirty="0" err="1">
                <a:latin typeface="Cambria" panose="02040503050406030204" pitchFamily="18" charset="0"/>
                <a:cs typeface="Times New Roman" pitchFamily="18" charset="0"/>
              </a:rPr>
              <a:t>Bước</a:t>
            </a:r>
            <a:r>
              <a:rPr lang="en-US" sz="2000" b="1" dirty="0">
                <a:latin typeface="Cambria" panose="02040503050406030204" pitchFamily="18" charset="0"/>
                <a:cs typeface="Times New Roman" pitchFamily="18" charset="0"/>
              </a:rPr>
              <a:t> 4-1: </a:t>
            </a:r>
            <a:r>
              <a:rPr lang="en-US" sz="2000" dirty="0" err="1">
                <a:latin typeface="Cambria" panose="02040503050406030204" pitchFamily="18" charset="0"/>
                <a:cs typeface="Times New Roman" pitchFamily="18" charset="0"/>
              </a:rPr>
              <a:t>Lặp lại bước 2 – Tính toán khoảng cách từ các điểm trong tập dữ liệu đến tâm cụm mới</a:t>
            </a:r>
            <a:endParaRPr lang="en-US" sz="2000" dirty="0">
              <a:latin typeface="Cambria" panose="02040503050406030204" pitchFamily="18" charset="0"/>
              <a:cs typeface="Times New Roman" pitchFamily="18" charset="0"/>
            </a:endParaRPr>
          </a:p>
        </p:txBody>
      </p:sp>
      <p:graphicFrame>
        <p:nvGraphicFramePr>
          <p:cNvPr id="16" name="Table 15">
            <a:extLst>
              <a:ext uri="{FF2B5EF4-FFF2-40B4-BE49-F238E27FC236}">
                <a16:creationId xmlns:a16="http://schemas.microsoft.com/office/drawing/2014/main" id="{D229E8F5-D893-28BA-71C8-4D69B25377FC}"/>
              </a:ext>
            </a:extLst>
          </p:cNvPr>
          <p:cNvGraphicFramePr>
            <a:graphicFrameLocks noGrp="1"/>
          </p:cNvGraphicFramePr>
          <p:nvPr>
            <p:extLst>
              <p:ext uri="{D42A27DB-BD31-4B8C-83A1-F6EECF244321}">
                <p14:modId xmlns:p14="http://schemas.microsoft.com/office/powerpoint/2010/main" val="2512731577"/>
              </p:ext>
            </p:extLst>
          </p:nvPr>
        </p:nvGraphicFramePr>
        <p:xfrm>
          <a:off x="246288" y="1990000"/>
          <a:ext cx="3922524" cy="2143820"/>
        </p:xfrm>
        <a:graphic>
          <a:graphicData uri="http://schemas.openxmlformats.org/drawingml/2006/table">
            <a:tbl>
              <a:tblPr firstRow="1" bandRow="1"/>
              <a:tblGrid>
                <a:gridCol w="1294516">
                  <a:extLst>
                    <a:ext uri="{9D8B030D-6E8A-4147-A177-3AD203B41FA5}">
                      <a16:colId xmlns:a16="http://schemas.microsoft.com/office/drawing/2014/main" val="2388017004"/>
                    </a:ext>
                  </a:extLst>
                </a:gridCol>
                <a:gridCol w="973796">
                  <a:extLst>
                    <a:ext uri="{9D8B030D-6E8A-4147-A177-3AD203B41FA5}">
                      <a16:colId xmlns:a16="http://schemas.microsoft.com/office/drawing/2014/main" val="805272982"/>
                    </a:ext>
                  </a:extLst>
                </a:gridCol>
                <a:gridCol w="1654212">
                  <a:extLst>
                    <a:ext uri="{9D8B030D-6E8A-4147-A177-3AD203B41FA5}">
                      <a16:colId xmlns:a16="http://schemas.microsoft.com/office/drawing/2014/main" val="3309088357"/>
                    </a:ext>
                  </a:extLst>
                </a:gridCol>
              </a:tblGrid>
              <a:tr h="428764">
                <a:tc>
                  <a:txBody>
                    <a:bodyPr/>
                    <a:lstStyle/>
                    <a:p>
                      <a:r>
                        <a:rPr lang="en-VN" sz="1800">
                          <a:latin typeface="Cambria" panose="02040503050406030204" pitchFamily="18" charset="0"/>
                        </a:rPr>
                        <a:t>Dữ liệu</a:t>
                      </a:r>
                    </a:p>
                  </a:txBody>
                  <a:tcPr/>
                </a:tc>
                <a:tc>
                  <a:txBody>
                    <a:bodyPr/>
                    <a:lstStyle/>
                    <a:p>
                      <a:r>
                        <a:rPr lang="en-VN" sz="1800">
                          <a:latin typeface="Cambria" panose="02040503050406030204" pitchFamily="18" charset="0"/>
                        </a:rPr>
                        <a:t>C1(1,1)</a:t>
                      </a:r>
                    </a:p>
                  </a:txBody>
                  <a:tcPr/>
                </a:tc>
                <a:tc>
                  <a:txBody>
                    <a:bodyPr/>
                    <a:lstStyle/>
                    <a:p>
                      <a:r>
                        <a:rPr lang="en-VN" sz="1800">
                          <a:latin typeface="Cambria" panose="02040503050406030204" pitchFamily="18" charset="0"/>
                        </a:rPr>
                        <a:t>C2(3.67,2.67)</a:t>
                      </a:r>
                    </a:p>
                  </a:txBody>
                  <a:tcPr/>
                </a:tc>
                <a:extLst>
                  <a:ext uri="{0D108BD9-81ED-4DB2-BD59-A6C34878D82A}">
                    <a16:rowId xmlns:a16="http://schemas.microsoft.com/office/drawing/2014/main" val="3719142791"/>
                  </a:ext>
                </a:extLst>
              </a:tr>
              <a:tr h="428764">
                <a:tc>
                  <a:txBody>
                    <a:bodyPr/>
                    <a:lstStyle/>
                    <a:p>
                      <a:pPr algn="ctr"/>
                      <a:r>
                        <a:rPr lang="en-VN" sz="1800">
                          <a:latin typeface="Cambria" panose="02040503050406030204" pitchFamily="18" charset="0"/>
                        </a:rPr>
                        <a:t>A (1,1)</a:t>
                      </a:r>
                    </a:p>
                  </a:txBody>
                  <a:tcPr/>
                </a:tc>
                <a:tc>
                  <a:txBody>
                    <a:bodyPr/>
                    <a:lstStyle/>
                    <a:p>
                      <a:pPr algn="ctr"/>
                      <a:r>
                        <a:rPr lang="en-VN" sz="1800" b="1">
                          <a:latin typeface="Cambria" panose="02040503050406030204" pitchFamily="18" charset="0"/>
                        </a:rPr>
                        <a:t>0</a:t>
                      </a:r>
                    </a:p>
                  </a:txBody>
                  <a:tcPr>
                    <a:solidFill>
                      <a:schemeClr val="accent6">
                        <a:lumMod val="75000"/>
                      </a:schemeClr>
                    </a:solidFill>
                  </a:tcPr>
                </a:tc>
                <a:tc>
                  <a:txBody>
                    <a:bodyPr/>
                    <a:lstStyle/>
                    <a:p>
                      <a:pPr algn="ctr"/>
                      <a:r>
                        <a:rPr lang="en-VN" sz="1800" b="1">
                          <a:latin typeface="Cambria" panose="02040503050406030204" pitchFamily="18" charset="0"/>
                        </a:rPr>
                        <a:t>3.14</a:t>
                      </a:r>
                    </a:p>
                  </a:txBody>
                  <a:tcPr>
                    <a:noFill/>
                  </a:tcPr>
                </a:tc>
                <a:extLst>
                  <a:ext uri="{0D108BD9-81ED-4DB2-BD59-A6C34878D82A}">
                    <a16:rowId xmlns:a16="http://schemas.microsoft.com/office/drawing/2014/main" val="2892682691"/>
                  </a:ext>
                </a:extLst>
              </a:tr>
              <a:tr h="428764">
                <a:tc>
                  <a:txBody>
                    <a:bodyPr/>
                    <a:lstStyle/>
                    <a:p>
                      <a:pPr algn="ctr"/>
                      <a:r>
                        <a:rPr lang="en-VN" sz="1800">
                          <a:latin typeface="Cambria" panose="02040503050406030204" pitchFamily="18" charset="0"/>
                        </a:rPr>
                        <a:t>B (2,1)</a:t>
                      </a:r>
                    </a:p>
                  </a:txBody>
                  <a:tcPr/>
                </a:tc>
                <a:tc>
                  <a:txBody>
                    <a:bodyPr/>
                    <a:lstStyle/>
                    <a:p>
                      <a:pPr algn="ctr"/>
                      <a:r>
                        <a:rPr lang="en-VN" sz="1800" b="1">
                          <a:latin typeface="Cambria" panose="02040503050406030204" pitchFamily="18" charset="0"/>
                        </a:rPr>
                        <a:t>1</a:t>
                      </a:r>
                    </a:p>
                  </a:txBody>
                  <a:tcPr>
                    <a:solidFill>
                      <a:schemeClr val="accent6">
                        <a:lumMod val="75000"/>
                      </a:schemeClr>
                    </a:solidFill>
                  </a:tcPr>
                </a:tc>
                <a:tc>
                  <a:txBody>
                    <a:bodyPr/>
                    <a:lstStyle/>
                    <a:p>
                      <a:pPr algn="ctr"/>
                      <a:r>
                        <a:rPr lang="en-VN" sz="1800" b="1">
                          <a:latin typeface="Cambria" panose="02040503050406030204" pitchFamily="18" charset="0"/>
                        </a:rPr>
                        <a:t>2.36</a:t>
                      </a:r>
                    </a:p>
                  </a:txBody>
                  <a:tcPr>
                    <a:noFill/>
                  </a:tcPr>
                </a:tc>
                <a:extLst>
                  <a:ext uri="{0D108BD9-81ED-4DB2-BD59-A6C34878D82A}">
                    <a16:rowId xmlns:a16="http://schemas.microsoft.com/office/drawing/2014/main" val="4205905484"/>
                  </a:ext>
                </a:extLst>
              </a:tr>
              <a:tr h="428764">
                <a:tc>
                  <a:txBody>
                    <a:bodyPr/>
                    <a:lstStyle/>
                    <a:p>
                      <a:pPr algn="ctr"/>
                      <a:r>
                        <a:rPr lang="en-VN" sz="1800">
                          <a:latin typeface="Cambria" panose="02040503050406030204" pitchFamily="18" charset="0"/>
                        </a:rPr>
                        <a:t>C (4,3)</a:t>
                      </a:r>
                    </a:p>
                  </a:txBody>
                  <a:tcPr/>
                </a:tc>
                <a:tc>
                  <a:txBody>
                    <a:bodyPr/>
                    <a:lstStyle/>
                    <a:p>
                      <a:pPr algn="ctr"/>
                      <a:r>
                        <a:rPr lang="en-VN" sz="1800" b="1">
                          <a:latin typeface="Cambria" panose="02040503050406030204" pitchFamily="18" charset="0"/>
                        </a:rPr>
                        <a:t>3.6</a:t>
                      </a:r>
                    </a:p>
                  </a:txBody>
                  <a:tcPr>
                    <a:noFill/>
                  </a:tcPr>
                </a:tc>
                <a:tc>
                  <a:txBody>
                    <a:bodyPr/>
                    <a:lstStyle/>
                    <a:p>
                      <a:pPr algn="ctr"/>
                      <a:r>
                        <a:rPr lang="en-VN" sz="1800" b="1">
                          <a:latin typeface="Cambria" panose="02040503050406030204" pitchFamily="18" charset="0"/>
                        </a:rPr>
                        <a:t>0.47</a:t>
                      </a:r>
                    </a:p>
                  </a:txBody>
                  <a:tcPr>
                    <a:solidFill>
                      <a:schemeClr val="accent6">
                        <a:lumMod val="75000"/>
                      </a:schemeClr>
                    </a:solidFill>
                  </a:tcPr>
                </a:tc>
                <a:extLst>
                  <a:ext uri="{0D108BD9-81ED-4DB2-BD59-A6C34878D82A}">
                    <a16:rowId xmlns:a16="http://schemas.microsoft.com/office/drawing/2014/main" val="1907154050"/>
                  </a:ext>
                </a:extLst>
              </a:tr>
              <a:tr h="428764">
                <a:tc>
                  <a:txBody>
                    <a:bodyPr/>
                    <a:lstStyle/>
                    <a:p>
                      <a:pPr algn="ctr"/>
                      <a:r>
                        <a:rPr lang="en-VN" sz="1800">
                          <a:latin typeface="Cambria" panose="02040503050406030204" pitchFamily="18" charset="0"/>
                        </a:rPr>
                        <a:t>D (5,4)</a:t>
                      </a:r>
                    </a:p>
                  </a:txBody>
                  <a:tcPr/>
                </a:tc>
                <a:tc>
                  <a:txBody>
                    <a:bodyPr/>
                    <a:lstStyle/>
                    <a:p>
                      <a:pPr algn="ctr"/>
                      <a:r>
                        <a:rPr lang="en-VN" sz="1800" b="1">
                          <a:latin typeface="Cambria" panose="02040503050406030204" pitchFamily="18" charset="0"/>
                        </a:rPr>
                        <a:t>5</a:t>
                      </a:r>
                    </a:p>
                  </a:txBody>
                  <a:tcPr>
                    <a:noFill/>
                  </a:tcPr>
                </a:tc>
                <a:tc>
                  <a:txBody>
                    <a:bodyPr/>
                    <a:lstStyle/>
                    <a:p>
                      <a:pPr algn="ctr"/>
                      <a:r>
                        <a:rPr lang="en-VN" sz="1800" b="1">
                          <a:latin typeface="Cambria" panose="02040503050406030204" pitchFamily="18" charset="0"/>
                        </a:rPr>
                        <a:t>1.89</a:t>
                      </a:r>
                    </a:p>
                  </a:txBody>
                  <a:tcPr>
                    <a:solidFill>
                      <a:schemeClr val="accent6">
                        <a:lumMod val="75000"/>
                      </a:schemeClr>
                    </a:solidFill>
                  </a:tcPr>
                </a:tc>
                <a:extLst>
                  <a:ext uri="{0D108BD9-81ED-4DB2-BD59-A6C34878D82A}">
                    <a16:rowId xmlns:a16="http://schemas.microsoft.com/office/drawing/2014/main" val="475344897"/>
                  </a:ext>
                </a:extLst>
              </a:tr>
            </a:tbl>
          </a:graphicData>
        </a:graphic>
      </p:graphicFrame>
      <p:sp>
        <p:nvSpPr>
          <p:cNvPr id="18" name="TextBox 17">
            <a:extLst>
              <a:ext uri="{FF2B5EF4-FFF2-40B4-BE49-F238E27FC236}">
                <a16:creationId xmlns:a16="http://schemas.microsoft.com/office/drawing/2014/main" id="{A853574D-A861-23FE-DDB7-CF8FBAE4BE75}"/>
              </a:ext>
            </a:extLst>
          </p:cNvPr>
          <p:cNvSpPr txBox="1"/>
          <p:nvPr/>
        </p:nvSpPr>
        <p:spPr>
          <a:xfrm>
            <a:off x="612939" y="5163234"/>
            <a:ext cx="2057400" cy="646331"/>
          </a:xfrm>
          <a:prstGeom prst="rect">
            <a:avLst/>
          </a:prstGeom>
          <a:noFill/>
        </p:spPr>
        <p:txBody>
          <a:bodyPr wrap="square">
            <a:spAutoFit/>
          </a:bodyPr>
          <a:lstStyle/>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sz="1800" baseline="-25000" dirty="0">
                <a:latin typeface="Cambria" panose="02040503050406030204" pitchFamily="18" charset="0"/>
                <a:cs typeface="Times New Roman" pitchFamily="18" charset="0"/>
              </a:rPr>
              <a:t>1</a:t>
            </a:r>
            <a:r>
              <a:rPr lang="en-US" sz="1800" dirty="0">
                <a:latin typeface="Cambria" panose="02040503050406030204" pitchFamily="18" charset="0"/>
                <a:cs typeface="Times New Roman" pitchFamily="18" charset="0"/>
              </a:rPr>
              <a:t>(A, B)</a:t>
            </a:r>
          </a:p>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baseline="-25000" dirty="0">
                <a:latin typeface="Cambria" panose="02040503050406030204" pitchFamily="18" charset="0"/>
                <a:cs typeface="Times New Roman" pitchFamily="18" charset="0"/>
              </a:rPr>
              <a:t>2</a:t>
            </a:r>
            <a:r>
              <a:rPr lang="en-US" sz="1800" dirty="0">
                <a:latin typeface="Cambria" panose="02040503050406030204" pitchFamily="18" charset="0"/>
                <a:cs typeface="Times New Roman" pitchFamily="18" charset="0"/>
              </a:rPr>
              <a:t>(C, D) </a:t>
            </a:r>
            <a:endParaRPr lang="en-VN"/>
          </a:p>
        </p:txBody>
      </p:sp>
      <p:sp>
        <p:nvSpPr>
          <p:cNvPr id="20" name="TextBox 19">
            <a:extLst>
              <a:ext uri="{FF2B5EF4-FFF2-40B4-BE49-F238E27FC236}">
                <a16:creationId xmlns:a16="http://schemas.microsoft.com/office/drawing/2014/main" id="{41D47340-EF1E-5612-1447-3FC3F1415BC0}"/>
              </a:ext>
            </a:extLst>
          </p:cNvPr>
          <p:cNvSpPr txBox="1"/>
          <p:nvPr/>
        </p:nvSpPr>
        <p:spPr>
          <a:xfrm>
            <a:off x="166809" y="4352111"/>
            <a:ext cx="3643191" cy="646331"/>
          </a:xfrm>
          <a:prstGeom prst="rect">
            <a:avLst/>
          </a:prstGeom>
          <a:noFill/>
        </p:spPr>
        <p:txBody>
          <a:bodyPr wrap="square">
            <a:spAutoFit/>
          </a:bodyPr>
          <a:lstStyle/>
          <a:p>
            <a:r>
              <a:rPr lang="en-US" sz="1800" dirty="0" err="1">
                <a:latin typeface="Cambria" panose="02040503050406030204" pitchFamily="18" charset="0"/>
                <a:cs typeface="Times New Roman" pitchFamily="18" charset="0"/>
              </a:rPr>
              <a:t>Gán dữ liệu vào các cụm có khoảng cách gần hơn</a:t>
            </a:r>
            <a:endParaRPr lang="en-VN"/>
          </a:p>
        </p:txBody>
      </p:sp>
      <p:grpSp>
        <p:nvGrpSpPr>
          <p:cNvPr id="2" name="Group 1">
            <a:extLst>
              <a:ext uri="{FF2B5EF4-FFF2-40B4-BE49-F238E27FC236}">
                <a16:creationId xmlns:a16="http://schemas.microsoft.com/office/drawing/2014/main" id="{842A2C7A-7CCA-3516-750F-71814AF103EF}"/>
              </a:ext>
            </a:extLst>
          </p:cNvPr>
          <p:cNvGrpSpPr/>
          <p:nvPr/>
        </p:nvGrpSpPr>
        <p:grpSpPr>
          <a:xfrm>
            <a:off x="4168811" y="2438400"/>
            <a:ext cx="8023189" cy="4136130"/>
            <a:chOff x="4168811" y="2228910"/>
            <a:chExt cx="8023189" cy="4136130"/>
          </a:xfrm>
        </p:grpSpPr>
        <p:pic>
          <p:nvPicPr>
            <p:cNvPr id="7" name="Picture 6">
              <a:extLst>
                <a:ext uri="{FF2B5EF4-FFF2-40B4-BE49-F238E27FC236}">
                  <a16:creationId xmlns:a16="http://schemas.microsoft.com/office/drawing/2014/main" id="{A3A1933B-CFF7-D179-E102-5FA3A16DE9A0}"/>
                </a:ext>
              </a:extLst>
            </p:cNvPr>
            <p:cNvPicPr>
              <a:picLocks noChangeAspect="1"/>
            </p:cNvPicPr>
            <p:nvPr/>
          </p:nvPicPr>
          <p:blipFill>
            <a:blip r:embed="rId3"/>
            <a:srcRect t="12348"/>
            <a:stretch/>
          </p:blipFill>
          <p:spPr>
            <a:xfrm>
              <a:off x="4168811" y="2228910"/>
              <a:ext cx="8023189" cy="4136130"/>
            </a:xfrm>
            <a:prstGeom prst="rect">
              <a:avLst/>
            </a:prstGeom>
          </p:spPr>
        </p:pic>
        <p:sp>
          <p:nvSpPr>
            <p:cNvPr id="8" name="Rectangle 7">
              <a:extLst>
                <a:ext uri="{FF2B5EF4-FFF2-40B4-BE49-F238E27FC236}">
                  <a16:creationId xmlns:a16="http://schemas.microsoft.com/office/drawing/2014/main" id="{B3C8968D-8DFA-CA00-CBA9-7029C0599F53}"/>
                </a:ext>
              </a:extLst>
            </p:cNvPr>
            <p:cNvSpPr/>
            <p:nvPr/>
          </p:nvSpPr>
          <p:spPr>
            <a:xfrm>
              <a:off x="6145826" y="4791670"/>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TextBox 10">
              <a:extLst>
                <a:ext uri="{FF2B5EF4-FFF2-40B4-BE49-F238E27FC236}">
                  <a16:creationId xmlns:a16="http://schemas.microsoft.com/office/drawing/2014/main" id="{6D0463F0-C399-8CC6-4804-9E9E2F4E101C}"/>
                </a:ext>
              </a:extLst>
            </p:cNvPr>
            <p:cNvSpPr txBox="1"/>
            <p:nvPr/>
          </p:nvSpPr>
          <p:spPr>
            <a:xfrm>
              <a:off x="6098604" y="4944070"/>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sz="1800" b="1" baseline="-25000" dirty="0">
                  <a:solidFill>
                    <a:srgbClr val="FF0000"/>
                  </a:solidFill>
                  <a:latin typeface="Cambria" panose="02040503050406030204" pitchFamily="18" charset="0"/>
                  <a:cs typeface="Times New Roman" pitchFamily="18" charset="0"/>
                </a:rPr>
                <a:t>1</a:t>
              </a:r>
              <a:endParaRPr lang="en-VN" b="1">
                <a:solidFill>
                  <a:srgbClr val="FF0000"/>
                </a:solidFill>
              </a:endParaRPr>
            </a:p>
          </p:txBody>
        </p:sp>
        <p:grpSp>
          <p:nvGrpSpPr>
            <p:cNvPr id="14" name="Group 13">
              <a:extLst>
                <a:ext uri="{FF2B5EF4-FFF2-40B4-BE49-F238E27FC236}">
                  <a16:creationId xmlns:a16="http://schemas.microsoft.com/office/drawing/2014/main" id="{32AC9FC9-50FC-EBD5-9A8B-DF41DB3C6365}"/>
                </a:ext>
              </a:extLst>
            </p:cNvPr>
            <p:cNvGrpSpPr/>
            <p:nvPr/>
          </p:nvGrpSpPr>
          <p:grpSpPr>
            <a:xfrm>
              <a:off x="8991600" y="3581400"/>
              <a:ext cx="428222" cy="521732"/>
              <a:chOff x="7212626" y="4791670"/>
              <a:chExt cx="428222" cy="521732"/>
            </a:xfrm>
          </p:grpSpPr>
          <p:sp>
            <p:nvSpPr>
              <p:cNvPr id="17" name="TextBox 16">
                <a:extLst>
                  <a:ext uri="{FF2B5EF4-FFF2-40B4-BE49-F238E27FC236}">
                    <a16:creationId xmlns:a16="http://schemas.microsoft.com/office/drawing/2014/main" id="{8B67AD0A-5D66-CFC4-29EC-90BC1B29FE30}"/>
                  </a:ext>
                </a:extLst>
              </p:cNvPr>
              <p:cNvSpPr txBox="1"/>
              <p:nvPr/>
            </p:nvSpPr>
            <p:spPr>
              <a:xfrm>
                <a:off x="7212626" y="4944070"/>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b="1" baseline="-25000" dirty="0">
                    <a:solidFill>
                      <a:srgbClr val="FF0000"/>
                    </a:solidFill>
                    <a:latin typeface="Cambria" panose="02040503050406030204" pitchFamily="18" charset="0"/>
                    <a:cs typeface="Times New Roman" pitchFamily="18" charset="0"/>
                  </a:rPr>
                  <a:t>2</a:t>
                </a:r>
                <a:endParaRPr lang="en-VN" b="1">
                  <a:solidFill>
                    <a:srgbClr val="FF0000"/>
                  </a:solidFill>
                </a:endParaRPr>
              </a:p>
            </p:txBody>
          </p:sp>
          <p:sp>
            <p:nvSpPr>
              <p:cNvPr id="19" name="Rectangle 18">
                <a:extLst>
                  <a:ext uri="{FF2B5EF4-FFF2-40B4-BE49-F238E27FC236}">
                    <a16:creationId xmlns:a16="http://schemas.microsoft.com/office/drawing/2014/main" id="{EBB52D02-39D5-8497-682A-2EE90010305C}"/>
                  </a:ext>
                </a:extLst>
              </p:cNvPr>
              <p:cNvSpPr/>
              <p:nvPr/>
            </p:nvSpPr>
            <p:spPr>
              <a:xfrm>
                <a:off x="7288826" y="4791670"/>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Tree>
    <p:extLst>
      <p:ext uri="{BB962C8B-B14F-4D97-AF65-F5344CB8AC3E}">
        <p14:creationId xmlns:p14="http://schemas.microsoft.com/office/powerpoint/2010/main" val="2153590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8444C28-0D0D-39A7-ACC1-B2180B13599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656DDAD-3D86-A66A-5863-6D46011CD087}"/>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5436D20E-8C32-3B34-3352-21F30105274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77DF4D4B-F959-8ED8-F286-9E92D1692184}"/>
              </a:ext>
            </a:extLst>
          </p:cNvPr>
          <p:cNvSpPr>
            <a:spLocks noGrp="1"/>
          </p:cNvSpPr>
          <p:nvPr>
            <p:ph type="title"/>
          </p:nvPr>
        </p:nvSpPr>
        <p:spPr/>
        <p:txBody>
          <a:bodyPr/>
          <a:lstStyle/>
          <a:p>
            <a:r>
              <a:rPr lang="en-VN"/>
              <a:t>Thuật toán K-means</a:t>
            </a:r>
          </a:p>
        </p:txBody>
      </p:sp>
      <p:sp>
        <p:nvSpPr>
          <p:cNvPr id="9" name="TextBox 8">
            <a:extLst>
              <a:ext uri="{FF2B5EF4-FFF2-40B4-BE49-F238E27FC236}">
                <a16:creationId xmlns:a16="http://schemas.microsoft.com/office/drawing/2014/main" id="{4742F9FD-0396-6D3C-6B2D-8384E9F91593}"/>
              </a:ext>
            </a:extLst>
          </p:cNvPr>
          <p:cNvSpPr txBox="1"/>
          <p:nvPr/>
        </p:nvSpPr>
        <p:spPr>
          <a:xfrm>
            <a:off x="381000" y="1371600"/>
            <a:ext cx="11538676" cy="707886"/>
          </a:xfrm>
          <a:prstGeom prst="rect">
            <a:avLst/>
          </a:prstGeom>
          <a:noFill/>
        </p:spPr>
        <p:txBody>
          <a:bodyPr wrap="square">
            <a:spAutoFit/>
          </a:bodyPr>
          <a:lstStyle/>
          <a:p>
            <a:pPr marL="0" indent="0">
              <a:buNone/>
              <a:defRPr/>
            </a:pPr>
            <a:r>
              <a:rPr lang="en-US" sz="2000" b="1" dirty="0" err="1">
                <a:latin typeface="Cambria" panose="02040503050406030204" pitchFamily="18" charset="0"/>
                <a:cs typeface="Times New Roman" pitchFamily="18" charset="0"/>
              </a:rPr>
              <a:t>Bước</a:t>
            </a:r>
            <a:r>
              <a:rPr lang="en-US" sz="2000" b="1" dirty="0">
                <a:latin typeface="Cambria" panose="02040503050406030204" pitchFamily="18" charset="0"/>
                <a:cs typeface="Times New Roman" pitchFamily="18" charset="0"/>
              </a:rPr>
              <a:t> 4-2: Lặp lại bước 3 - </a:t>
            </a:r>
            <a:r>
              <a:rPr lang="en-US" sz="2000" dirty="0" err="1">
                <a:latin typeface="Cambria" panose="02040503050406030204" pitchFamily="18" charset="0"/>
                <a:cs typeface="Times New Roman" pitchFamily="18" charset="0"/>
              </a:rPr>
              <a:t>Cập nhật lại vị trí tâm cụm (vị trí tâm cụm mới bằng trung bình các điểm dữ liệu trong cụm) </a:t>
            </a:r>
            <a:endParaRPr lang="en-US" sz="2000" dirty="0">
              <a:latin typeface="Cambria" panose="02040503050406030204" pitchFamily="18" charset="0"/>
              <a:cs typeface="Times New Roman" pitchFamily="18" charset="0"/>
            </a:endParaRPr>
          </a:p>
        </p:txBody>
      </p:sp>
      <p:grpSp>
        <p:nvGrpSpPr>
          <p:cNvPr id="11" name="Group 10">
            <a:extLst>
              <a:ext uri="{FF2B5EF4-FFF2-40B4-BE49-F238E27FC236}">
                <a16:creationId xmlns:a16="http://schemas.microsoft.com/office/drawing/2014/main" id="{B18D1BD3-9456-E43F-49F0-358A8D0982B1}"/>
              </a:ext>
            </a:extLst>
          </p:cNvPr>
          <p:cNvGrpSpPr/>
          <p:nvPr/>
        </p:nvGrpSpPr>
        <p:grpSpPr>
          <a:xfrm>
            <a:off x="4168811" y="2228910"/>
            <a:ext cx="8023189" cy="4136130"/>
            <a:chOff x="4168811" y="2228910"/>
            <a:chExt cx="8023189" cy="4136130"/>
          </a:xfrm>
        </p:grpSpPr>
        <p:pic>
          <p:nvPicPr>
            <p:cNvPr id="5" name="Picture 4">
              <a:extLst>
                <a:ext uri="{FF2B5EF4-FFF2-40B4-BE49-F238E27FC236}">
                  <a16:creationId xmlns:a16="http://schemas.microsoft.com/office/drawing/2014/main" id="{3AF6125B-1D69-6F39-FE38-35939EA88699}"/>
                </a:ext>
              </a:extLst>
            </p:cNvPr>
            <p:cNvPicPr>
              <a:picLocks noChangeAspect="1"/>
            </p:cNvPicPr>
            <p:nvPr/>
          </p:nvPicPr>
          <p:blipFill>
            <a:blip r:embed="rId3"/>
            <a:srcRect t="12348"/>
            <a:stretch/>
          </p:blipFill>
          <p:spPr>
            <a:xfrm>
              <a:off x="4168811" y="2228910"/>
              <a:ext cx="8023189" cy="4136130"/>
            </a:xfrm>
            <a:prstGeom prst="rect">
              <a:avLst/>
            </a:prstGeom>
          </p:spPr>
        </p:pic>
        <p:sp>
          <p:nvSpPr>
            <p:cNvPr id="10" name="Rectangle 9">
              <a:extLst>
                <a:ext uri="{FF2B5EF4-FFF2-40B4-BE49-F238E27FC236}">
                  <a16:creationId xmlns:a16="http://schemas.microsoft.com/office/drawing/2014/main" id="{8EE2AD1E-9DC1-A4D3-09D8-AED7EADD3918}"/>
                </a:ext>
              </a:extLst>
            </p:cNvPr>
            <p:cNvSpPr/>
            <p:nvPr/>
          </p:nvSpPr>
          <p:spPr>
            <a:xfrm>
              <a:off x="6752822" y="4775172"/>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69B7D021-389A-F021-2C0C-BEA043B6E584}"/>
                </a:ext>
              </a:extLst>
            </p:cNvPr>
            <p:cNvSpPr txBox="1"/>
            <p:nvPr/>
          </p:nvSpPr>
          <p:spPr>
            <a:xfrm>
              <a:off x="6705600" y="4927572"/>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sz="1800" b="1" baseline="-25000" dirty="0">
                  <a:solidFill>
                    <a:srgbClr val="FF0000"/>
                  </a:solidFill>
                  <a:latin typeface="Cambria" panose="02040503050406030204" pitchFamily="18" charset="0"/>
                  <a:cs typeface="Times New Roman" pitchFamily="18" charset="0"/>
                </a:rPr>
                <a:t>1</a:t>
              </a:r>
              <a:endParaRPr lang="en-VN" b="1">
                <a:solidFill>
                  <a:srgbClr val="FF0000"/>
                </a:solidFill>
              </a:endParaRPr>
            </a:p>
          </p:txBody>
        </p:sp>
        <p:grpSp>
          <p:nvGrpSpPr>
            <p:cNvPr id="7" name="Group 6">
              <a:extLst>
                <a:ext uri="{FF2B5EF4-FFF2-40B4-BE49-F238E27FC236}">
                  <a16:creationId xmlns:a16="http://schemas.microsoft.com/office/drawing/2014/main" id="{96BD78AF-D242-A066-3643-FD56BD707A40}"/>
                </a:ext>
              </a:extLst>
            </p:cNvPr>
            <p:cNvGrpSpPr/>
            <p:nvPr/>
          </p:nvGrpSpPr>
          <p:grpSpPr>
            <a:xfrm>
              <a:off x="10087378" y="3048000"/>
              <a:ext cx="428222" cy="521732"/>
              <a:chOff x="7212626" y="4791670"/>
              <a:chExt cx="428222" cy="521732"/>
            </a:xfrm>
          </p:grpSpPr>
          <p:sp>
            <p:nvSpPr>
              <p:cNvPr id="13" name="TextBox 12">
                <a:extLst>
                  <a:ext uri="{FF2B5EF4-FFF2-40B4-BE49-F238E27FC236}">
                    <a16:creationId xmlns:a16="http://schemas.microsoft.com/office/drawing/2014/main" id="{06FD2539-8E34-BA0E-F731-7449E88E99E5}"/>
                  </a:ext>
                </a:extLst>
              </p:cNvPr>
              <p:cNvSpPr txBox="1"/>
              <p:nvPr/>
            </p:nvSpPr>
            <p:spPr>
              <a:xfrm>
                <a:off x="7212626" y="4944070"/>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b="1" baseline="-25000" dirty="0">
                    <a:solidFill>
                      <a:srgbClr val="FF0000"/>
                    </a:solidFill>
                    <a:latin typeface="Cambria" panose="02040503050406030204" pitchFamily="18" charset="0"/>
                    <a:cs typeface="Times New Roman" pitchFamily="18" charset="0"/>
                  </a:rPr>
                  <a:t>2</a:t>
                </a:r>
                <a:endParaRPr lang="en-VN" b="1">
                  <a:solidFill>
                    <a:srgbClr val="FF0000"/>
                  </a:solidFill>
                </a:endParaRPr>
              </a:p>
            </p:txBody>
          </p:sp>
          <p:sp>
            <p:nvSpPr>
              <p:cNvPr id="15" name="Rectangle 14">
                <a:extLst>
                  <a:ext uri="{FF2B5EF4-FFF2-40B4-BE49-F238E27FC236}">
                    <a16:creationId xmlns:a16="http://schemas.microsoft.com/office/drawing/2014/main" id="{F1A3928C-FB34-54C6-0D6E-664A6959528C}"/>
                  </a:ext>
                </a:extLst>
              </p:cNvPr>
              <p:cNvSpPr/>
              <p:nvPr/>
            </p:nvSpPr>
            <p:spPr>
              <a:xfrm>
                <a:off x="7288826" y="4791670"/>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18" name="TextBox 17">
            <a:extLst>
              <a:ext uri="{FF2B5EF4-FFF2-40B4-BE49-F238E27FC236}">
                <a16:creationId xmlns:a16="http://schemas.microsoft.com/office/drawing/2014/main" id="{D3FF63FA-5FDC-AE93-536A-9F8D256D7742}"/>
              </a:ext>
            </a:extLst>
          </p:cNvPr>
          <p:cNvSpPr txBox="1"/>
          <p:nvPr/>
        </p:nvSpPr>
        <p:spPr>
          <a:xfrm>
            <a:off x="152400" y="2228910"/>
            <a:ext cx="4495800" cy="1477328"/>
          </a:xfrm>
          <a:prstGeom prst="rect">
            <a:avLst/>
          </a:prstGeom>
          <a:noFill/>
        </p:spPr>
        <p:txBody>
          <a:bodyPr wrap="square">
            <a:spAutoFit/>
          </a:bodyPr>
          <a:lstStyle/>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sz="1800" baseline="-25000" dirty="0">
                <a:latin typeface="Cambria" panose="02040503050406030204" pitchFamily="18" charset="0"/>
                <a:cs typeface="Times New Roman" pitchFamily="18" charset="0"/>
              </a:rPr>
              <a:t>1</a:t>
            </a:r>
            <a:r>
              <a:rPr lang="en-US" sz="1800" dirty="0">
                <a:latin typeface="Cambria" panose="02040503050406030204" pitchFamily="18" charset="0"/>
                <a:cs typeface="Times New Roman" pitchFamily="18" charset="0"/>
              </a:rPr>
              <a:t>(A,B) </a:t>
            </a:r>
            <a:r>
              <a:rPr lang="en-US" sz="1800" dirty="0">
                <a:latin typeface="Cambria" panose="02040503050406030204" pitchFamily="18" charset="0"/>
                <a:cs typeface="Times New Roman" pitchFamily="18" charset="0"/>
                <a:sym typeface="Wingdings" pitchFamily="2" charset="2"/>
              </a:rPr>
              <a:t> ((1+2)/2,(1+1)/2) </a:t>
            </a:r>
          </a:p>
          <a:p>
            <a:r>
              <a:rPr lang="en-US" dirty="0">
                <a:latin typeface="Cambria" panose="02040503050406030204" pitchFamily="18" charset="0"/>
                <a:cs typeface="Times New Roman" pitchFamily="18" charset="0"/>
                <a:sym typeface="Wingdings" pitchFamily="2" charset="2"/>
              </a:rPr>
              <a:t>                     </a:t>
            </a:r>
            <a:r>
              <a:rPr lang="en-US" sz="1800" dirty="0">
                <a:latin typeface="Cambria" panose="02040503050406030204" pitchFamily="18" charset="0"/>
                <a:cs typeface="Times New Roman" pitchFamily="18" charset="0"/>
                <a:sym typeface="Wingdings" pitchFamily="2" charset="2"/>
              </a:rPr>
              <a:t> (1.5,1)</a:t>
            </a:r>
          </a:p>
          <a:p>
            <a:endParaRPr lang="en-US" sz="1800" dirty="0">
              <a:latin typeface="Cambria" panose="02040503050406030204" pitchFamily="18" charset="0"/>
              <a:cs typeface="Times New Roman" pitchFamily="18" charset="0"/>
            </a:endParaRPr>
          </a:p>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baseline="-25000" dirty="0">
                <a:latin typeface="Cambria" panose="02040503050406030204" pitchFamily="18" charset="0"/>
                <a:cs typeface="Times New Roman" pitchFamily="18" charset="0"/>
              </a:rPr>
              <a:t>2</a:t>
            </a:r>
            <a:r>
              <a:rPr lang="en-US" sz="1800" dirty="0">
                <a:latin typeface="Cambria" panose="02040503050406030204" pitchFamily="18" charset="0"/>
                <a:cs typeface="Times New Roman" pitchFamily="18" charset="0"/>
              </a:rPr>
              <a:t>(C, D)  </a:t>
            </a:r>
            <a:r>
              <a:rPr lang="en-US" sz="1800" dirty="0">
                <a:latin typeface="Cambria" panose="02040503050406030204" pitchFamily="18" charset="0"/>
                <a:cs typeface="Times New Roman" pitchFamily="18" charset="0"/>
                <a:sym typeface="Wingdings" pitchFamily="2" charset="2"/>
              </a:rPr>
              <a:t> ((4+5)/2;(3+4)/2)</a:t>
            </a:r>
          </a:p>
          <a:p>
            <a:r>
              <a:rPr lang="en-US" dirty="0">
                <a:latin typeface="Cambria" panose="02040503050406030204" pitchFamily="18" charset="0"/>
                <a:cs typeface="Times New Roman" pitchFamily="18" charset="0"/>
                <a:sym typeface="Wingdings" pitchFamily="2" charset="2"/>
              </a:rPr>
              <a:t>                            (</a:t>
            </a:r>
            <a:r>
              <a:rPr lang="en-US" sz="1800" dirty="0">
                <a:latin typeface="Cambria" panose="02040503050406030204" pitchFamily="18" charset="0"/>
                <a:cs typeface="Times New Roman" pitchFamily="18" charset="0"/>
                <a:sym typeface="Wingdings" pitchFamily="2" charset="2"/>
              </a:rPr>
              <a:t> 4.5; 3.5)</a:t>
            </a:r>
            <a:r>
              <a:rPr lang="en-US" sz="1800" dirty="0">
                <a:latin typeface="Cambria" panose="02040503050406030204" pitchFamily="18" charset="0"/>
                <a:cs typeface="Times New Roman" pitchFamily="18" charset="0"/>
              </a:rPr>
              <a:t>  </a:t>
            </a:r>
            <a:endParaRPr lang="en-VN"/>
          </a:p>
        </p:txBody>
      </p:sp>
      <p:graphicFrame>
        <p:nvGraphicFramePr>
          <p:cNvPr id="2" name="Table 1">
            <a:extLst>
              <a:ext uri="{FF2B5EF4-FFF2-40B4-BE49-F238E27FC236}">
                <a16:creationId xmlns:a16="http://schemas.microsoft.com/office/drawing/2014/main" id="{6DC2BC91-31BA-8A4F-0BA6-AFF4CFED49FF}"/>
              </a:ext>
            </a:extLst>
          </p:cNvPr>
          <p:cNvGraphicFramePr>
            <a:graphicFrameLocks noGrp="1"/>
          </p:cNvGraphicFramePr>
          <p:nvPr>
            <p:extLst>
              <p:ext uri="{D42A27DB-BD31-4B8C-83A1-F6EECF244321}">
                <p14:modId xmlns:p14="http://schemas.microsoft.com/office/powerpoint/2010/main" val="1143920746"/>
              </p:ext>
            </p:extLst>
          </p:nvPr>
        </p:nvGraphicFramePr>
        <p:xfrm>
          <a:off x="337068" y="3855662"/>
          <a:ext cx="1050979" cy="2143820"/>
        </p:xfrm>
        <a:graphic>
          <a:graphicData uri="http://schemas.openxmlformats.org/drawingml/2006/table">
            <a:tbl>
              <a:tblPr firstRow="1" bandRow="1"/>
              <a:tblGrid>
                <a:gridCol w="1050979">
                  <a:extLst>
                    <a:ext uri="{9D8B030D-6E8A-4147-A177-3AD203B41FA5}">
                      <a16:colId xmlns:a16="http://schemas.microsoft.com/office/drawing/2014/main" val="2388017004"/>
                    </a:ext>
                  </a:extLst>
                </a:gridCol>
              </a:tblGrid>
              <a:tr h="428764">
                <a:tc>
                  <a:txBody>
                    <a:bodyPr/>
                    <a:lstStyle/>
                    <a:p>
                      <a:r>
                        <a:rPr lang="en-VN" sz="1800" b="1">
                          <a:latin typeface="Cambria" panose="02040503050406030204" pitchFamily="18" charset="0"/>
                        </a:rPr>
                        <a:t>Dữ liệu</a:t>
                      </a:r>
                    </a:p>
                  </a:txBody>
                  <a:tcPr>
                    <a:solidFill>
                      <a:schemeClr val="accent6">
                        <a:lumMod val="75000"/>
                      </a:schemeClr>
                    </a:solidFill>
                  </a:tcPr>
                </a:tc>
                <a:extLst>
                  <a:ext uri="{0D108BD9-81ED-4DB2-BD59-A6C34878D82A}">
                    <a16:rowId xmlns:a16="http://schemas.microsoft.com/office/drawing/2014/main" val="3719142791"/>
                  </a:ext>
                </a:extLst>
              </a:tr>
              <a:tr h="428764">
                <a:tc>
                  <a:txBody>
                    <a:bodyPr/>
                    <a:lstStyle/>
                    <a:p>
                      <a:pPr algn="ctr"/>
                      <a:r>
                        <a:rPr lang="en-VN" sz="1800">
                          <a:latin typeface="Cambria" panose="02040503050406030204" pitchFamily="18" charset="0"/>
                        </a:rPr>
                        <a:t>A (1,1)</a:t>
                      </a:r>
                    </a:p>
                  </a:txBody>
                  <a:tcPr/>
                </a:tc>
                <a:extLst>
                  <a:ext uri="{0D108BD9-81ED-4DB2-BD59-A6C34878D82A}">
                    <a16:rowId xmlns:a16="http://schemas.microsoft.com/office/drawing/2014/main" val="2892682691"/>
                  </a:ext>
                </a:extLst>
              </a:tr>
              <a:tr h="428764">
                <a:tc>
                  <a:txBody>
                    <a:bodyPr/>
                    <a:lstStyle/>
                    <a:p>
                      <a:pPr algn="ctr"/>
                      <a:r>
                        <a:rPr lang="en-VN" sz="1800">
                          <a:latin typeface="Cambria" panose="02040503050406030204" pitchFamily="18" charset="0"/>
                        </a:rPr>
                        <a:t>B (2,1)</a:t>
                      </a:r>
                    </a:p>
                  </a:txBody>
                  <a:tcPr/>
                </a:tc>
                <a:extLst>
                  <a:ext uri="{0D108BD9-81ED-4DB2-BD59-A6C34878D82A}">
                    <a16:rowId xmlns:a16="http://schemas.microsoft.com/office/drawing/2014/main" val="4205905484"/>
                  </a:ext>
                </a:extLst>
              </a:tr>
              <a:tr h="428764">
                <a:tc>
                  <a:txBody>
                    <a:bodyPr/>
                    <a:lstStyle/>
                    <a:p>
                      <a:pPr algn="ctr"/>
                      <a:r>
                        <a:rPr lang="en-VN" sz="1800">
                          <a:latin typeface="Cambria" panose="02040503050406030204" pitchFamily="18" charset="0"/>
                        </a:rPr>
                        <a:t>C (4,3)</a:t>
                      </a:r>
                    </a:p>
                  </a:txBody>
                  <a:tcPr/>
                </a:tc>
                <a:extLst>
                  <a:ext uri="{0D108BD9-81ED-4DB2-BD59-A6C34878D82A}">
                    <a16:rowId xmlns:a16="http://schemas.microsoft.com/office/drawing/2014/main" val="1907154050"/>
                  </a:ext>
                </a:extLst>
              </a:tr>
              <a:tr h="428764">
                <a:tc>
                  <a:txBody>
                    <a:bodyPr/>
                    <a:lstStyle/>
                    <a:p>
                      <a:pPr algn="ctr"/>
                      <a:r>
                        <a:rPr lang="en-VN" sz="1800">
                          <a:latin typeface="Cambria" panose="02040503050406030204" pitchFamily="18" charset="0"/>
                        </a:rPr>
                        <a:t>D (5,4)</a:t>
                      </a:r>
                    </a:p>
                  </a:txBody>
                  <a:tcPr/>
                </a:tc>
                <a:extLst>
                  <a:ext uri="{0D108BD9-81ED-4DB2-BD59-A6C34878D82A}">
                    <a16:rowId xmlns:a16="http://schemas.microsoft.com/office/drawing/2014/main" val="475344897"/>
                  </a:ext>
                </a:extLst>
              </a:tr>
            </a:tbl>
          </a:graphicData>
        </a:graphic>
      </p:graphicFrame>
    </p:spTree>
    <p:extLst>
      <p:ext uri="{BB962C8B-B14F-4D97-AF65-F5344CB8AC3E}">
        <p14:creationId xmlns:p14="http://schemas.microsoft.com/office/powerpoint/2010/main" val="401046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9A4ECA9-8E5F-2BA3-53FC-0FEDA618EC4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A19D3B1-EEEA-AB2F-C2E9-9B2E2A21E840}"/>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991ECCCB-EDDC-305B-2A8F-530912CCC296}"/>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562B518E-A92E-4E9C-94E7-C2E825F99FC1}"/>
              </a:ext>
            </a:extLst>
          </p:cNvPr>
          <p:cNvSpPr>
            <a:spLocks noGrp="1"/>
          </p:cNvSpPr>
          <p:nvPr>
            <p:ph type="title"/>
          </p:nvPr>
        </p:nvSpPr>
        <p:spPr/>
        <p:txBody>
          <a:bodyPr/>
          <a:lstStyle/>
          <a:p>
            <a:r>
              <a:rPr lang="en-VN"/>
              <a:t>Thuật toán K-means</a:t>
            </a:r>
          </a:p>
        </p:txBody>
      </p:sp>
      <p:sp>
        <p:nvSpPr>
          <p:cNvPr id="9" name="TextBox 8">
            <a:extLst>
              <a:ext uri="{FF2B5EF4-FFF2-40B4-BE49-F238E27FC236}">
                <a16:creationId xmlns:a16="http://schemas.microsoft.com/office/drawing/2014/main" id="{D403A10E-D486-F1E4-6003-A47C4235C358}"/>
              </a:ext>
            </a:extLst>
          </p:cNvPr>
          <p:cNvSpPr txBox="1"/>
          <p:nvPr/>
        </p:nvSpPr>
        <p:spPr>
          <a:xfrm>
            <a:off x="381000" y="1371600"/>
            <a:ext cx="11353800" cy="400110"/>
          </a:xfrm>
          <a:prstGeom prst="rect">
            <a:avLst/>
          </a:prstGeom>
          <a:noFill/>
        </p:spPr>
        <p:txBody>
          <a:bodyPr wrap="square">
            <a:spAutoFit/>
          </a:bodyPr>
          <a:lstStyle/>
          <a:p>
            <a:pPr marL="0" indent="0">
              <a:buNone/>
              <a:defRPr/>
            </a:pPr>
            <a:r>
              <a:rPr lang="en-US" sz="2000" b="1" dirty="0" err="1">
                <a:latin typeface="Cambria" panose="02040503050406030204" pitchFamily="18" charset="0"/>
                <a:cs typeface="Times New Roman" pitchFamily="18" charset="0"/>
              </a:rPr>
              <a:t>Bước</a:t>
            </a:r>
            <a:r>
              <a:rPr lang="en-US" sz="2000" b="1" dirty="0">
                <a:latin typeface="Cambria" panose="02040503050406030204" pitchFamily="18" charset="0"/>
                <a:cs typeface="Times New Roman" pitchFamily="18" charset="0"/>
              </a:rPr>
              <a:t> 4-3: </a:t>
            </a:r>
            <a:r>
              <a:rPr lang="en-US" sz="2000" dirty="0" err="1">
                <a:latin typeface="Cambria" panose="02040503050406030204" pitchFamily="18" charset="0"/>
                <a:cs typeface="Times New Roman" pitchFamily="18" charset="0"/>
              </a:rPr>
              <a:t>Lặp lại bước 2 – Tính toán khoảng cách từ các điểm trong tập dữ liệu đến tâm cụm mới</a:t>
            </a:r>
            <a:endParaRPr lang="en-US" sz="2000" dirty="0">
              <a:latin typeface="Cambria" panose="02040503050406030204" pitchFamily="18" charset="0"/>
              <a:cs typeface="Times New Roman" pitchFamily="18" charset="0"/>
            </a:endParaRPr>
          </a:p>
        </p:txBody>
      </p:sp>
      <p:graphicFrame>
        <p:nvGraphicFramePr>
          <p:cNvPr id="16" name="Table 15">
            <a:extLst>
              <a:ext uri="{FF2B5EF4-FFF2-40B4-BE49-F238E27FC236}">
                <a16:creationId xmlns:a16="http://schemas.microsoft.com/office/drawing/2014/main" id="{E51613CE-923E-5E21-6DAA-6E3CC940BBDF}"/>
              </a:ext>
            </a:extLst>
          </p:cNvPr>
          <p:cNvGraphicFramePr>
            <a:graphicFrameLocks noGrp="1"/>
          </p:cNvGraphicFramePr>
          <p:nvPr>
            <p:extLst>
              <p:ext uri="{D42A27DB-BD31-4B8C-83A1-F6EECF244321}">
                <p14:modId xmlns:p14="http://schemas.microsoft.com/office/powerpoint/2010/main" val="3518890533"/>
              </p:ext>
            </p:extLst>
          </p:nvPr>
        </p:nvGraphicFramePr>
        <p:xfrm>
          <a:off x="246288" y="1990000"/>
          <a:ext cx="3922524" cy="2143820"/>
        </p:xfrm>
        <a:graphic>
          <a:graphicData uri="http://schemas.openxmlformats.org/drawingml/2006/table">
            <a:tbl>
              <a:tblPr firstRow="1" bandRow="1"/>
              <a:tblGrid>
                <a:gridCol w="1294516">
                  <a:extLst>
                    <a:ext uri="{9D8B030D-6E8A-4147-A177-3AD203B41FA5}">
                      <a16:colId xmlns:a16="http://schemas.microsoft.com/office/drawing/2014/main" val="2388017004"/>
                    </a:ext>
                  </a:extLst>
                </a:gridCol>
                <a:gridCol w="1126196">
                  <a:extLst>
                    <a:ext uri="{9D8B030D-6E8A-4147-A177-3AD203B41FA5}">
                      <a16:colId xmlns:a16="http://schemas.microsoft.com/office/drawing/2014/main" val="805272982"/>
                    </a:ext>
                  </a:extLst>
                </a:gridCol>
                <a:gridCol w="1501812">
                  <a:extLst>
                    <a:ext uri="{9D8B030D-6E8A-4147-A177-3AD203B41FA5}">
                      <a16:colId xmlns:a16="http://schemas.microsoft.com/office/drawing/2014/main" val="3309088357"/>
                    </a:ext>
                  </a:extLst>
                </a:gridCol>
              </a:tblGrid>
              <a:tr h="428764">
                <a:tc>
                  <a:txBody>
                    <a:bodyPr/>
                    <a:lstStyle/>
                    <a:p>
                      <a:r>
                        <a:rPr lang="en-VN" sz="1800">
                          <a:latin typeface="Cambria" panose="02040503050406030204" pitchFamily="18" charset="0"/>
                        </a:rPr>
                        <a:t>Dữ liệu</a:t>
                      </a:r>
                    </a:p>
                  </a:txBody>
                  <a:tcPr/>
                </a:tc>
                <a:tc>
                  <a:txBody>
                    <a:bodyPr/>
                    <a:lstStyle/>
                    <a:p>
                      <a:r>
                        <a:rPr lang="en-VN" sz="1800">
                          <a:latin typeface="Cambria" panose="02040503050406030204" pitchFamily="18" charset="0"/>
                        </a:rPr>
                        <a:t>C1(1.5,1)</a:t>
                      </a:r>
                    </a:p>
                  </a:txBody>
                  <a:tcPr/>
                </a:tc>
                <a:tc>
                  <a:txBody>
                    <a:bodyPr/>
                    <a:lstStyle/>
                    <a:p>
                      <a:r>
                        <a:rPr lang="en-VN" sz="1800">
                          <a:latin typeface="Cambria" panose="02040503050406030204" pitchFamily="18" charset="0"/>
                        </a:rPr>
                        <a:t>C2(4.5,3.5)</a:t>
                      </a:r>
                    </a:p>
                  </a:txBody>
                  <a:tcPr/>
                </a:tc>
                <a:extLst>
                  <a:ext uri="{0D108BD9-81ED-4DB2-BD59-A6C34878D82A}">
                    <a16:rowId xmlns:a16="http://schemas.microsoft.com/office/drawing/2014/main" val="3719142791"/>
                  </a:ext>
                </a:extLst>
              </a:tr>
              <a:tr h="428764">
                <a:tc>
                  <a:txBody>
                    <a:bodyPr/>
                    <a:lstStyle/>
                    <a:p>
                      <a:pPr algn="ctr"/>
                      <a:r>
                        <a:rPr lang="en-VN" sz="1800">
                          <a:latin typeface="Cambria" panose="02040503050406030204" pitchFamily="18" charset="0"/>
                        </a:rPr>
                        <a:t>A (1,1)</a:t>
                      </a:r>
                    </a:p>
                  </a:txBody>
                  <a:tcPr/>
                </a:tc>
                <a:tc>
                  <a:txBody>
                    <a:bodyPr/>
                    <a:lstStyle/>
                    <a:p>
                      <a:pPr algn="ctr"/>
                      <a:r>
                        <a:rPr lang="en-VN" sz="1800" b="1">
                          <a:latin typeface="Cambria" panose="02040503050406030204" pitchFamily="18" charset="0"/>
                        </a:rPr>
                        <a:t>0.5</a:t>
                      </a:r>
                    </a:p>
                  </a:txBody>
                  <a:tcPr>
                    <a:solidFill>
                      <a:schemeClr val="accent6">
                        <a:lumMod val="75000"/>
                      </a:schemeClr>
                    </a:solidFill>
                  </a:tcPr>
                </a:tc>
                <a:tc>
                  <a:txBody>
                    <a:bodyPr/>
                    <a:lstStyle/>
                    <a:p>
                      <a:pPr algn="ctr"/>
                      <a:r>
                        <a:rPr lang="en-VN" sz="1800" b="1">
                          <a:latin typeface="Cambria" panose="02040503050406030204" pitchFamily="18" charset="0"/>
                        </a:rPr>
                        <a:t>4.3</a:t>
                      </a:r>
                    </a:p>
                  </a:txBody>
                  <a:tcPr>
                    <a:noFill/>
                  </a:tcPr>
                </a:tc>
                <a:extLst>
                  <a:ext uri="{0D108BD9-81ED-4DB2-BD59-A6C34878D82A}">
                    <a16:rowId xmlns:a16="http://schemas.microsoft.com/office/drawing/2014/main" val="2892682691"/>
                  </a:ext>
                </a:extLst>
              </a:tr>
              <a:tr h="428764">
                <a:tc>
                  <a:txBody>
                    <a:bodyPr/>
                    <a:lstStyle/>
                    <a:p>
                      <a:pPr algn="ctr"/>
                      <a:r>
                        <a:rPr lang="en-VN" sz="1800">
                          <a:latin typeface="Cambria" panose="02040503050406030204" pitchFamily="18" charset="0"/>
                        </a:rPr>
                        <a:t>B (2,1)</a:t>
                      </a:r>
                    </a:p>
                  </a:txBody>
                  <a:tcPr/>
                </a:tc>
                <a:tc>
                  <a:txBody>
                    <a:bodyPr/>
                    <a:lstStyle/>
                    <a:p>
                      <a:pPr algn="ctr"/>
                      <a:r>
                        <a:rPr lang="en-VN" sz="1800" b="1">
                          <a:latin typeface="Cambria" panose="02040503050406030204" pitchFamily="18" charset="0"/>
                        </a:rPr>
                        <a:t>0.5</a:t>
                      </a:r>
                    </a:p>
                  </a:txBody>
                  <a:tcPr>
                    <a:solidFill>
                      <a:schemeClr val="accent6">
                        <a:lumMod val="75000"/>
                      </a:schemeClr>
                    </a:solidFill>
                  </a:tcPr>
                </a:tc>
                <a:tc>
                  <a:txBody>
                    <a:bodyPr/>
                    <a:lstStyle/>
                    <a:p>
                      <a:pPr algn="ctr"/>
                      <a:r>
                        <a:rPr lang="en-VN" sz="1800" b="1">
                          <a:latin typeface="Cambria" panose="02040503050406030204" pitchFamily="18" charset="0"/>
                        </a:rPr>
                        <a:t>3.5</a:t>
                      </a:r>
                    </a:p>
                  </a:txBody>
                  <a:tcPr>
                    <a:noFill/>
                  </a:tcPr>
                </a:tc>
                <a:extLst>
                  <a:ext uri="{0D108BD9-81ED-4DB2-BD59-A6C34878D82A}">
                    <a16:rowId xmlns:a16="http://schemas.microsoft.com/office/drawing/2014/main" val="4205905484"/>
                  </a:ext>
                </a:extLst>
              </a:tr>
              <a:tr h="428764">
                <a:tc>
                  <a:txBody>
                    <a:bodyPr/>
                    <a:lstStyle/>
                    <a:p>
                      <a:pPr algn="ctr"/>
                      <a:r>
                        <a:rPr lang="en-VN" sz="1800">
                          <a:latin typeface="Cambria" panose="02040503050406030204" pitchFamily="18" charset="0"/>
                        </a:rPr>
                        <a:t>C (4,3)</a:t>
                      </a:r>
                    </a:p>
                  </a:txBody>
                  <a:tcPr/>
                </a:tc>
                <a:tc>
                  <a:txBody>
                    <a:bodyPr/>
                    <a:lstStyle/>
                    <a:p>
                      <a:pPr algn="ctr"/>
                      <a:r>
                        <a:rPr lang="en-VN" sz="1800" b="1">
                          <a:latin typeface="Cambria" panose="02040503050406030204" pitchFamily="18" charset="0"/>
                        </a:rPr>
                        <a:t>3.2</a:t>
                      </a:r>
                    </a:p>
                  </a:txBody>
                  <a:tcPr>
                    <a:noFill/>
                  </a:tcPr>
                </a:tc>
                <a:tc>
                  <a:txBody>
                    <a:bodyPr/>
                    <a:lstStyle/>
                    <a:p>
                      <a:pPr algn="ctr"/>
                      <a:r>
                        <a:rPr lang="en-VN" sz="1800" b="1">
                          <a:latin typeface="Cambria" panose="02040503050406030204" pitchFamily="18" charset="0"/>
                        </a:rPr>
                        <a:t>0.7</a:t>
                      </a:r>
                    </a:p>
                  </a:txBody>
                  <a:tcPr>
                    <a:solidFill>
                      <a:schemeClr val="accent6">
                        <a:lumMod val="75000"/>
                      </a:schemeClr>
                    </a:solidFill>
                  </a:tcPr>
                </a:tc>
                <a:extLst>
                  <a:ext uri="{0D108BD9-81ED-4DB2-BD59-A6C34878D82A}">
                    <a16:rowId xmlns:a16="http://schemas.microsoft.com/office/drawing/2014/main" val="1907154050"/>
                  </a:ext>
                </a:extLst>
              </a:tr>
              <a:tr h="428764">
                <a:tc>
                  <a:txBody>
                    <a:bodyPr/>
                    <a:lstStyle/>
                    <a:p>
                      <a:pPr algn="ctr"/>
                      <a:r>
                        <a:rPr lang="en-VN" sz="1800">
                          <a:latin typeface="Cambria" panose="02040503050406030204" pitchFamily="18" charset="0"/>
                        </a:rPr>
                        <a:t>D (5,4)</a:t>
                      </a:r>
                    </a:p>
                  </a:txBody>
                  <a:tcPr/>
                </a:tc>
                <a:tc>
                  <a:txBody>
                    <a:bodyPr/>
                    <a:lstStyle/>
                    <a:p>
                      <a:pPr algn="ctr"/>
                      <a:r>
                        <a:rPr lang="en-VN" sz="1800" b="1">
                          <a:latin typeface="Cambria" panose="02040503050406030204" pitchFamily="18" charset="0"/>
                        </a:rPr>
                        <a:t>4.6</a:t>
                      </a:r>
                    </a:p>
                  </a:txBody>
                  <a:tcPr>
                    <a:noFill/>
                  </a:tcPr>
                </a:tc>
                <a:tc>
                  <a:txBody>
                    <a:bodyPr/>
                    <a:lstStyle/>
                    <a:p>
                      <a:pPr algn="ctr"/>
                      <a:r>
                        <a:rPr lang="en-VN" sz="1800" b="1">
                          <a:latin typeface="Cambria" panose="02040503050406030204" pitchFamily="18" charset="0"/>
                        </a:rPr>
                        <a:t>0.7</a:t>
                      </a:r>
                    </a:p>
                  </a:txBody>
                  <a:tcPr>
                    <a:solidFill>
                      <a:schemeClr val="accent6">
                        <a:lumMod val="75000"/>
                      </a:schemeClr>
                    </a:solidFill>
                  </a:tcPr>
                </a:tc>
                <a:extLst>
                  <a:ext uri="{0D108BD9-81ED-4DB2-BD59-A6C34878D82A}">
                    <a16:rowId xmlns:a16="http://schemas.microsoft.com/office/drawing/2014/main" val="475344897"/>
                  </a:ext>
                </a:extLst>
              </a:tr>
            </a:tbl>
          </a:graphicData>
        </a:graphic>
      </p:graphicFrame>
      <p:sp>
        <p:nvSpPr>
          <p:cNvPr id="18" name="TextBox 17">
            <a:extLst>
              <a:ext uri="{FF2B5EF4-FFF2-40B4-BE49-F238E27FC236}">
                <a16:creationId xmlns:a16="http://schemas.microsoft.com/office/drawing/2014/main" id="{6FF606B0-55FA-B64A-F1CC-F5247C7620F1}"/>
              </a:ext>
            </a:extLst>
          </p:cNvPr>
          <p:cNvSpPr txBox="1"/>
          <p:nvPr/>
        </p:nvSpPr>
        <p:spPr>
          <a:xfrm>
            <a:off x="612939" y="5163234"/>
            <a:ext cx="2057400" cy="646331"/>
          </a:xfrm>
          <a:prstGeom prst="rect">
            <a:avLst/>
          </a:prstGeom>
          <a:noFill/>
        </p:spPr>
        <p:txBody>
          <a:bodyPr wrap="square">
            <a:spAutoFit/>
          </a:bodyPr>
          <a:lstStyle/>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sz="1800" baseline="-25000" dirty="0">
                <a:latin typeface="Cambria" panose="02040503050406030204" pitchFamily="18" charset="0"/>
                <a:cs typeface="Times New Roman" pitchFamily="18" charset="0"/>
              </a:rPr>
              <a:t>1</a:t>
            </a:r>
            <a:r>
              <a:rPr lang="en-US" sz="1800" dirty="0">
                <a:latin typeface="Cambria" panose="02040503050406030204" pitchFamily="18" charset="0"/>
                <a:cs typeface="Times New Roman" pitchFamily="18" charset="0"/>
              </a:rPr>
              <a:t>(A, B)</a:t>
            </a:r>
          </a:p>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baseline="-25000" dirty="0">
                <a:latin typeface="Cambria" panose="02040503050406030204" pitchFamily="18" charset="0"/>
                <a:cs typeface="Times New Roman" pitchFamily="18" charset="0"/>
              </a:rPr>
              <a:t>2</a:t>
            </a:r>
            <a:r>
              <a:rPr lang="en-US" sz="1800" dirty="0">
                <a:latin typeface="Cambria" panose="02040503050406030204" pitchFamily="18" charset="0"/>
                <a:cs typeface="Times New Roman" pitchFamily="18" charset="0"/>
              </a:rPr>
              <a:t>(C, D) </a:t>
            </a:r>
            <a:endParaRPr lang="en-VN"/>
          </a:p>
        </p:txBody>
      </p:sp>
      <p:sp>
        <p:nvSpPr>
          <p:cNvPr id="20" name="TextBox 19">
            <a:extLst>
              <a:ext uri="{FF2B5EF4-FFF2-40B4-BE49-F238E27FC236}">
                <a16:creationId xmlns:a16="http://schemas.microsoft.com/office/drawing/2014/main" id="{CDAB1AAD-7B45-9959-C329-F46DE0D4983C}"/>
              </a:ext>
            </a:extLst>
          </p:cNvPr>
          <p:cNvSpPr txBox="1"/>
          <p:nvPr/>
        </p:nvSpPr>
        <p:spPr>
          <a:xfrm>
            <a:off x="166809" y="4352111"/>
            <a:ext cx="3643191" cy="646331"/>
          </a:xfrm>
          <a:prstGeom prst="rect">
            <a:avLst/>
          </a:prstGeom>
          <a:noFill/>
        </p:spPr>
        <p:txBody>
          <a:bodyPr wrap="square">
            <a:spAutoFit/>
          </a:bodyPr>
          <a:lstStyle/>
          <a:p>
            <a:r>
              <a:rPr lang="en-US" sz="1800" dirty="0" err="1">
                <a:latin typeface="Cambria" panose="02040503050406030204" pitchFamily="18" charset="0"/>
                <a:cs typeface="Times New Roman" pitchFamily="18" charset="0"/>
              </a:rPr>
              <a:t>Gán dữ liệu vào các cụm có khoảng cách gần hơn</a:t>
            </a:r>
            <a:endParaRPr lang="en-VN"/>
          </a:p>
        </p:txBody>
      </p:sp>
      <p:grpSp>
        <p:nvGrpSpPr>
          <p:cNvPr id="5" name="Group 4">
            <a:extLst>
              <a:ext uri="{FF2B5EF4-FFF2-40B4-BE49-F238E27FC236}">
                <a16:creationId xmlns:a16="http://schemas.microsoft.com/office/drawing/2014/main" id="{0DDFD873-A377-7964-6D69-46CB1940BD8A}"/>
              </a:ext>
            </a:extLst>
          </p:cNvPr>
          <p:cNvGrpSpPr/>
          <p:nvPr/>
        </p:nvGrpSpPr>
        <p:grpSpPr>
          <a:xfrm>
            <a:off x="4168811" y="2228910"/>
            <a:ext cx="8023189" cy="4136130"/>
            <a:chOff x="4168811" y="2228910"/>
            <a:chExt cx="8023189" cy="4136130"/>
          </a:xfrm>
        </p:grpSpPr>
        <p:pic>
          <p:nvPicPr>
            <p:cNvPr id="10" name="Picture 9">
              <a:extLst>
                <a:ext uri="{FF2B5EF4-FFF2-40B4-BE49-F238E27FC236}">
                  <a16:creationId xmlns:a16="http://schemas.microsoft.com/office/drawing/2014/main" id="{C065308B-C82A-31A8-D493-A7F619FD45FD}"/>
                </a:ext>
              </a:extLst>
            </p:cNvPr>
            <p:cNvPicPr>
              <a:picLocks noChangeAspect="1"/>
            </p:cNvPicPr>
            <p:nvPr/>
          </p:nvPicPr>
          <p:blipFill>
            <a:blip r:embed="rId3"/>
            <a:srcRect t="12348"/>
            <a:stretch/>
          </p:blipFill>
          <p:spPr>
            <a:xfrm>
              <a:off x="4168811" y="2228910"/>
              <a:ext cx="8023189" cy="4136130"/>
            </a:xfrm>
            <a:prstGeom prst="rect">
              <a:avLst/>
            </a:prstGeom>
          </p:spPr>
        </p:pic>
        <p:sp>
          <p:nvSpPr>
            <p:cNvPr id="12" name="Rectangle 11">
              <a:extLst>
                <a:ext uri="{FF2B5EF4-FFF2-40B4-BE49-F238E27FC236}">
                  <a16:creationId xmlns:a16="http://schemas.microsoft.com/office/drawing/2014/main" id="{B1F2C43D-AB61-98FC-60A3-EBE0A93F44F1}"/>
                </a:ext>
              </a:extLst>
            </p:cNvPr>
            <p:cNvSpPr/>
            <p:nvPr/>
          </p:nvSpPr>
          <p:spPr>
            <a:xfrm>
              <a:off x="6752822" y="4775172"/>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TextBox 12">
              <a:extLst>
                <a:ext uri="{FF2B5EF4-FFF2-40B4-BE49-F238E27FC236}">
                  <a16:creationId xmlns:a16="http://schemas.microsoft.com/office/drawing/2014/main" id="{B3F1DE77-1119-36F4-664E-9CE78EAA36B1}"/>
                </a:ext>
              </a:extLst>
            </p:cNvPr>
            <p:cNvSpPr txBox="1"/>
            <p:nvPr/>
          </p:nvSpPr>
          <p:spPr>
            <a:xfrm>
              <a:off x="6705600" y="4927572"/>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sz="1800" b="1" baseline="-25000" dirty="0">
                  <a:solidFill>
                    <a:srgbClr val="FF0000"/>
                  </a:solidFill>
                  <a:latin typeface="Cambria" panose="02040503050406030204" pitchFamily="18" charset="0"/>
                  <a:cs typeface="Times New Roman" pitchFamily="18" charset="0"/>
                </a:rPr>
                <a:t>1</a:t>
              </a:r>
              <a:endParaRPr lang="en-VN" b="1">
                <a:solidFill>
                  <a:srgbClr val="FF0000"/>
                </a:solidFill>
              </a:endParaRPr>
            </a:p>
          </p:txBody>
        </p:sp>
        <p:grpSp>
          <p:nvGrpSpPr>
            <p:cNvPr id="15" name="Group 14">
              <a:extLst>
                <a:ext uri="{FF2B5EF4-FFF2-40B4-BE49-F238E27FC236}">
                  <a16:creationId xmlns:a16="http://schemas.microsoft.com/office/drawing/2014/main" id="{F1B0365E-0EAC-F993-5454-7A68AAD18590}"/>
                </a:ext>
              </a:extLst>
            </p:cNvPr>
            <p:cNvGrpSpPr/>
            <p:nvPr/>
          </p:nvGrpSpPr>
          <p:grpSpPr>
            <a:xfrm>
              <a:off x="10087378" y="3048000"/>
              <a:ext cx="428222" cy="521732"/>
              <a:chOff x="7212626" y="4791670"/>
              <a:chExt cx="428222" cy="521732"/>
            </a:xfrm>
          </p:grpSpPr>
          <p:sp>
            <p:nvSpPr>
              <p:cNvPr id="21" name="TextBox 20">
                <a:extLst>
                  <a:ext uri="{FF2B5EF4-FFF2-40B4-BE49-F238E27FC236}">
                    <a16:creationId xmlns:a16="http://schemas.microsoft.com/office/drawing/2014/main" id="{E40CC6AC-D11A-2692-202E-6A75FA10D59D}"/>
                  </a:ext>
                </a:extLst>
              </p:cNvPr>
              <p:cNvSpPr txBox="1"/>
              <p:nvPr/>
            </p:nvSpPr>
            <p:spPr>
              <a:xfrm>
                <a:off x="7212626" y="4944070"/>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b="1" baseline="-25000" dirty="0">
                    <a:solidFill>
                      <a:srgbClr val="FF0000"/>
                    </a:solidFill>
                    <a:latin typeface="Cambria" panose="02040503050406030204" pitchFamily="18" charset="0"/>
                    <a:cs typeface="Times New Roman" pitchFamily="18" charset="0"/>
                  </a:rPr>
                  <a:t>2</a:t>
                </a:r>
                <a:endParaRPr lang="en-VN" b="1">
                  <a:solidFill>
                    <a:srgbClr val="FF0000"/>
                  </a:solidFill>
                </a:endParaRPr>
              </a:p>
            </p:txBody>
          </p:sp>
          <p:sp>
            <p:nvSpPr>
              <p:cNvPr id="22" name="Rectangle 21">
                <a:extLst>
                  <a:ext uri="{FF2B5EF4-FFF2-40B4-BE49-F238E27FC236}">
                    <a16:creationId xmlns:a16="http://schemas.microsoft.com/office/drawing/2014/main" id="{D351EE92-B867-8AAD-851F-45C4815FCCA2}"/>
                  </a:ext>
                </a:extLst>
              </p:cNvPr>
              <p:cNvSpPr/>
              <p:nvPr/>
            </p:nvSpPr>
            <p:spPr>
              <a:xfrm>
                <a:off x="7288826" y="4791670"/>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3" name="TextBox 22">
            <a:extLst>
              <a:ext uri="{FF2B5EF4-FFF2-40B4-BE49-F238E27FC236}">
                <a16:creationId xmlns:a16="http://schemas.microsoft.com/office/drawing/2014/main" id="{A6118659-0647-B42E-4D5B-212FCC3DB2C3}"/>
              </a:ext>
            </a:extLst>
          </p:cNvPr>
          <p:cNvSpPr txBox="1"/>
          <p:nvPr/>
        </p:nvSpPr>
        <p:spPr>
          <a:xfrm>
            <a:off x="381000" y="6291404"/>
            <a:ext cx="7045186" cy="369332"/>
          </a:xfrm>
          <a:prstGeom prst="rect">
            <a:avLst/>
          </a:prstGeom>
          <a:noFill/>
        </p:spPr>
        <p:txBody>
          <a:bodyPr wrap="square">
            <a:spAutoFit/>
          </a:bodyPr>
          <a:lstStyle/>
          <a:p>
            <a:r>
              <a:rPr lang="en-US" sz="1800" dirty="0" err="1">
                <a:latin typeface="Cambria" panose="02040503050406030204" pitchFamily="18" charset="0"/>
                <a:cs typeface="Times New Roman" pitchFamily="18" charset="0"/>
              </a:rPr>
              <a:t>Các phần tử trong cụm không có sự thay đổi </a:t>
            </a:r>
            <a:r>
              <a:rPr lang="en-US" sz="1800" dirty="0" err="1">
                <a:latin typeface="Cambria" panose="02040503050406030204" pitchFamily="18" charset="0"/>
                <a:cs typeface="Times New Roman" pitchFamily="18" charset="0"/>
                <a:sym typeface="Wingdings" pitchFamily="2" charset="2"/>
              </a:rPr>
              <a:t> </a:t>
            </a:r>
            <a:r>
              <a:rPr lang="en-US" sz="1800" b="1" dirty="0" err="1">
                <a:solidFill>
                  <a:srgbClr val="FF0000"/>
                </a:solidFill>
                <a:latin typeface="Cambria" panose="02040503050406030204" pitchFamily="18" charset="0"/>
                <a:cs typeface="Times New Roman" pitchFamily="18" charset="0"/>
                <a:sym typeface="Wingdings" pitchFamily="2" charset="2"/>
              </a:rPr>
              <a:t>Kết thúc thuật toán!</a:t>
            </a:r>
            <a:endParaRPr lang="en-VN" b="1">
              <a:solidFill>
                <a:srgbClr val="FF0000"/>
              </a:solidFill>
            </a:endParaRPr>
          </a:p>
        </p:txBody>
      </p:sp>
    </p:spTree>
    <p:extLst>
      <p:ext uri="{BB962C8B-B14F-4D97-AF65-F5344CB8AC3E}">
        <p14:creationId xmlns:p14="http://schemas.microsoft.com/office/powerpoint/2010/main" val="3687790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3A61C7D-D0C6-7632-5BE2-F4B7D8236C1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595C76A-4292-BF77-27C5-4FF770305EF7}"/>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4538F250-481A-26E2-FD54-A2C43AAC0D75}"/>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D43DE905-A30C-4AC9-7727-0BC9A31D704F}"/>
              </a:ext>
            </a:extLst>
          </p:cNvPr>
          <p:cNvSpPr>
            <a:spLocks noGrp="1"/>
          </p:cNvSpPr>
          <p:nvPr>
            <p:ph type="title"/>
          </p:nvPr>
        </p:nvSpPr>
        <p:spPr/>
        <p:txBody>
          <a:bodyPr/>
          <a:lstStyle/>
          <a:p>
            <a:r>
              <a:rPr lang="en-VN"/>
              <a:t>Thuật toán K-means</a:t>
            </a:r>
          </a:p>
        </p:txBody>
      </p:sp>
      <p:sp>
        <p:nvSpPr>
          <p:cNvPr id="9" name="TextBox 8">
            <a:extLst>
              <a:ext uri="{FF2B5EF4-FFF2-40B4-BE49-F238E27FC236}">
                <a16:creationId xmlns:a16="http://schemas.microsoft.com/office/drawing/2014/main" id="{D43F7BD9-0D67-6D0C-1DE7-E2A532A267EA}"/>
              </a:ext>
            </a:extLst>
          </p:cNvPr>
          <p:cNvSpPr txBox="1"/>
          <p:nvPr/>
        </p:nvSpPr>
        <p:spPr>
          <a:xfrm>
            <a:off x="381000" y="1371600"/>
            <a:ext cx="11353800" cy="400110"/>
          </a:xfrm>
          <a:prstGeom prst="rect">
            <a:avLst/>
          </a:prstGeom>
          <a:noFill/>
        </p:spPr>
        <p:txBody>
          <a:bodyPr wrap="square">
            <a:spAutoFit/>
          </a:bodyPr>
          <a:lstStyle/>
          <a:p>
            <a:pPr marL="0" indent="0">
              <a:buNone/>
              <a:defRPr/>
            </a:pPr>
            <a:r>
              <a:rPr lang="en-US" sz="2000" b="1" dirty="0" err="1">
                <a:latin typeface="Cambria" panose="02040503050406030204" pitchFamily="18" charset="0"/>
                <a:cs typeface="Times New Roman" pitchFamily="18" charset="0"/>
              </a:rPr>
              <a:t>Kết quả phân cụm với thuật toán K-Means</a:t>
            </a:r>
            <a:endParaRPr lang="en-US" sz="2000" dirty="0">
              <a:latin typeface="Cambria" panose="02040503050406030204" pitchFamily="18" charset="0"/>
              <a:cs typeface="Times New Roman" pitchFamily="18" charset="0"/>
            </a:endParaRPr>
          </a:p>
        </p:txBody>
      </p:sp>
      <p:graphicFrame>
        <p:nvGraphicFramePr>
          <p:cNvPr id="16" name="Table 15">
            <a:extLst>
              <a:ext uri="{FF2B5EF4-FFF2-40B4-BE49-F238E27FC236}">
                <a16:creationId xmlns:a16="http://schemas.microsoft.com/office/drawing/2014/main" id="{6146523A-B104-E9AD-D38A-10CA063E4BBC}"/>
              </a:ext>
            </a:extLst>
          </p:cNvPr>
          <p:cNvGraphicFramePr>
            <a:graphicFrameLocks noGrp="1"/>
          </p:cNvGraphicFramePr>
          <p:nvPr>
            <p:extLst>
              <p:ext uri="{D42A27DB-BD31-4B8C-83A1-F6EECF244321}">
                <p14:modId xmlns:p14="http://schemas.microsoft.com/office/powerpoint/2010/main" val="4268605044"/>
              </p:ext>
            </p:extLst>
          </p:nvPr>
        </p:nvGraphicFramePr>
        <p:xfrm>
          <a:off x="987224" y="3009874"/>
          <a:ext cx="2420712" cy="2143820"/>
        </p:xfrm>
        <a:graphic>
          <a:graphicData uri="http://schemas.openxmlformats.org/drawingml/2006/table">
            <a:tbl>
              <a:tblPr firstRow="1" bandRow="1"/>
              <a:tblGrid>
                <a:gridCol w="1294516">
                  <a:extLst>
                    <a:ext uri="{9D8B030D-6E8A-4147-A177-3AD203B41FA5}">
                      <a16:colId xmlns:a16="http://schemas.microsoft.com/office/drawing/2014/main" val="2388017004"/>
                    </a:ext>
                  </a:extLst>
                </a:gridCol>
                <a:gridCol w="1126196">
                  <a:extLst>
                    <a:ext uri="{9D8B030D-6E8A-4147-A177-3AD203B41FA5}">
                      <a16:colId xmlns:a16="http://schemas.microsoft.com/office/drawing/2014/main" val="805272982"/>
                    </a:ext>
                  </a:extLst>
                </a:gridCol>
              </a:tblGrid>
              <a:tr h="428764">
                <a:tc>
                  <a:txBody>
                    <a:bodyPr/>
                    <a:lstStyle/>
                    <a:p>
                      <a:pPr algn="ctr"/>
                      <a:r>
                        <a:rPr lang="en-VN" sz="1800" b="1">
                          <a:latin typeface="Cambria" panose="02040503050406030204" pitchFamily="18" charset="0"/>
                        </a:rPr>
                        <a:t>Dữ liệu</a:t>
                      </a:r>
                    </a:p>
                  </a:txBody>
                  <a:tcPr>
                    <a:solidFill>
                      <a:schemeClr val="bg1">
                        <a:lumMod val="75000"/>
                      </a:schemeClr>
                    </a:solidFill>
                  </a:tcPr>
                </a:tc>
                <a:tc>
                  <a:txBody>
                    <a:bodyPr/>
                    <a:lstStyle/>
                    <a:p>
                      <a:pPr algn="ctr"/>
                      <a:r>
                        <a:rPr lang="en-VN" sz="1800" b="1">
                          <a:latin typeface="Cambria" panose="02040503050406030204" pitchFamily="18" charset="0"/>
                        </a:rPr>
                        <a:t>Cụm</a:t>
                      </a:r>
                    </a:p>
                  </a:txBody>
                  <a:tcPr>
                    <a:solidFill>
                      <a:schemeClr val="bg1">
                        <a:lumMod val="75000"/>
                      </a:schemeClr>
                    </a:solidFill>
                  </a:tcPr>
                </a:tc>
                <a:extLst>
                  <a:ext uri="{0D108BD9-81ED-4DB2-BD59-A6C34878D82A}">
                    <a16:rowId xmlns:a16="http://schemas.microsoft.com/office/drawing/2014/main" val="3719142791"/>
                  </a:ext>
                </a:extLst>
              </a:tr>
              <a:tr h="428764">
                <a:tc>
                  <a:txBody>
                    <a:bodyPr/>
                    <a:lstStyle/>
                    <a:p>
                      <a:pPr algn="ctr"/>
                      <a:r>
                        <a:rPr lang="en-VN" sz="1800">
                          <a:latin typeface="Cambria" panose="02040503050406030204" pitchFamily="18" charset="0"/>
                        </a:rPr>
                        <a:t>A (1,1)</a:t>
                      </a:r>
                    </a:p>
                  </a:txBody>
                  <a:tcPr>
                    <a:solidFill>
                      <a:schemeClr val="accent6">
                        <a:lumMod val="75000"/>
                      </a:schemeClr>
                    </a:solidFill>
                  </a:tcPr>
                </a:tc>
                <a:tc>
                  <a:txBody>
                    <a:bodyPr/>
                    <a:lstStyle/>
                    <a:p>
                      <a:pPr algn="ctr"/>
                      <a:r>
                        <a:rPr lang="en-VN" sz="1800" b="1">
                          <a:latin typeface="Cambria" panose="02040503050406030204" pitchFamily="18" charset="0"/>
                        </a:rPr>
                        <a:t>1</a:t>
                      </a:r>
                    </a:p>
                  </a:txBody>
                  <a:tcPr>
                    <a:solidFill>
                      <a:schemeClr val="accent6">
                        <a:lumMod val="75000"/>
                      </a:schemeClr>
                    </a:solidFill>
                  </a:tcPr>
                </a:tc>
                <a:extLst>
                  <a:ext uri="{0D108BD9-81ED-4DB2-BD59-A6C34878D82A}">
                    <a16:rowId xmlns:a16="http://schemas.microsoft.com/office/drawing/2014/main" val="2892682691"/>
                  </a:ext>
                </a:extLst>
              </a:tr>
              <a:tr h="428764">
                <a:tc>
                  <a:txBody>
                    <a:bodyPr/>
                    <a:lstStyle/>
                    <a:p>
                      <a:pPr algn="ctr"/>
                      <a:r>
                        <a:rPr lang="en-VN" sz="1800">
                          <a:latin typeface="Cambria" panose="02040503050406030204" pitchFamily="18" charset="0"/>
                        </a:rPr>
                        <a:t>B (2,1)</a:t>
                      </a:r>
                    </a:p>
                  </a:txBody>
                  <a:tcPr>
                    <a:solidFill>
                      <a:schemeClr val="accent6">
                        <a:lumMod val="75000"/>
                      </a:schemeClr>
                    </a:solidFill>
                  </a:tcPr>
                </a:tc>
                <a:tc>
                  <a:txBody>
                    <a:bodyPr/>
                    <a:lstStyle/>
                    <a:p>
                      <a:pPr algn="ctr"/>
                      <a:r>
                        <a:rPr lang="en-VN" sz="1800" b="1">
                          <a:latin typeface="Cambria" panose="02040503050406030204" pitchFamily="18" charset="0"/>
                        </a:rPr>
                        <a:t>1</a:t>
                      </a:r>
                    </a:p>
                  </a:txBody>
                  <a:tcPr>
                    <a:solidFill>
                      <a:schemeClr val="accent6">
                        <a:lumMod val="75000"/>
                      </a:schemeClr>
                    </a:solidFill>
                  </a:tcPr>
                </a:tc>
                <a:extLst>
                  <a:ext uri="{0D108BD9-81ED-4DB2-BD59-A6C34878D82A}">
                    <a16:rowId xmlns:a16="http://schemas.microsoft.com/office/drawing/2014/main" val="4205905484"/>
                  </a:ext>
                </a:extLst>
              </a:tr>
              <a:tr h="428764">
                <a:tc>
                  <a:txBody>
                    <a:bodyPr/>
                    <a:lstStyle/>
                    <a:p>
                      <a:pPr algn="ctr"/>
                      <a:r>
                        <a:rPr lang="en-VN" sz="1800">
                          <a:latin typeface="Cambria" panose="02040503050406030204" pitchFamily="18" charset="0"/>
                        </a:rPr>
                        <a:t>C (4,3)</a:t>
                      </a:r>
                    </a:p>
                  </a:txBody>
                  <a:tcPr>
                    <a:solidFill>
                      <a:srgbClr val="00B050"/>
                    </a:solidFill>
                  </a:tcPr>
                </a:tc>
                <a:tc>
                  <a:txBody>
                    <a:bodyPr/>
                    <a:lstStyle/>
                    <a:p>
                      <a:pPr algn="ctr"/>
                      <a:r>
                        <a:rPr lang="en-VN" sz="1800" b="1">
                          <a:latin typeface="Cambria" panose="02040503050406030204" pitchFamily="18" charset="0"/>
                        </a:rPr>
                        <a:t>2</a:t>
                      </a:r>
                    </a:p>
                  </a:txBody>
                  <a:tcPr>
                    <a:solidFill>
                      <a:srgbClr val="00B050"/>
                    </a:solidFill>
                  </a:tcPr>
                </a:tc>
                <a:extLst>
                  <a:ext uri="{0D108BD9-81ED-4DB2-BD59-A6C34878D82A}">
                    <a16:rowId xmlns:a16="http://schemas.microsoft.com/office/drawing/2014/main" val="1907154050"/>
                  </a:ext>
                </a:extLst>
              </a:tr>
              <a:tr h="428764">
                <a:tc>
                  <a:txBody>
                    <a:bodyPr/>
                    <a:lstStyle/>
                    <a:p>
                      <a:pPr algn="ctr"/>
                      <a:r>
                        <a:rPr lang="en-VN" sz="1800">
                          <a:latin typeface="Cambria" panose="02040503050406030204" pitchFamily="18" charset="0"/>
                        </a:rPr>
                        <a:t>D (5,4)</a:t>
                      </a:r>
                    </a:p>
                  </a:txBody>
                  <a:tcPr>
                    <a:solidFill>
                      <a:srgbClr val="00B050"/>
                    </a:solidFill>
                  </a:tcPr>
                </a:tc>
                <a:tc>
                  <a:txBody>
                    <a:bodyPr/>
                    <a:lstStyle/>
                    <a:p>
                      <a:pPr algn="ctr"/>
                      <a:r>
                        <a:rPr lang="en-VN" sz="1800" b="1">
                          <a:latin typeface="Cambria" panose="02040503050406030204" pitchFamily="18" charset="0"/>
                        </a:rPr>
                        <a:t>2</a:t>
                      </a:r>
                    </a:p>
                  </a:txBody>
                  <a:tcPr>
                    <a:solidFill>
                      <a:srgbClr val="00B050"/>
                    </a:solidFill>
                  </a:tcPr>
                </a:tc>
                <a:extLst>
                  <a:ext uri="{0D108BD9-81ED-4DB2-BD59-A6C34878D82A}">
                    <a16:rowId xmlns:a16="http://schemas.microsoft.com/office/drawing/2014/main" val="475344897"/>
                  </a:ext>
                </a:extLst>
              </a:tr>
            </a:tbl>
          </a:graphicData>
        </a:graphic>
      </p:graphicFrame>
      <p:sp>
        <p:nvSpPr>
          <p:cNvPr id="18" name="TextBox 17">
            <a:extLst>
              <a:ext uri="{FF2B5EF4-FFF2-40B4-BE49-F238E27FC236}">
                <a16:creationId xmlns:a16="http://schemas.microsoft.com/office/drawing/2014/main" id="{5F58B791-8323-A1EA-70CB-D586E4500649}"/>
              </a:ext>
            </a:extLst>
          </p:cNvPr>
          <p:cNvSpPr txBox="1"/>
          <p:nvPr/>
        </p:nvSpPr>
        <p:spPr>
          <a:xfrm>
            <a:off x="778506" y="2186730"/>
            <a:ext cx="2057400" cy="646331"/>
          </a:xfrm>
          <a:prstGeom prst="rect">
            <a:avLst/>
          </a:prstGeom>
          <a:noFill/>
        </p:spPr>
        <p:txBody>
          <a:bodyPr wrap="square">
            <a:spAutoFit/>
          </a:bodyPr>
          <a:lstStyle/>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sz="1800" baseline="-25000" dirty="0">
                <a:latin typeface="Cambria" panose="02040503050406030204" pitchFamily="18" charset="0"/>
                <a:cs typeface="Times New Roman" pitchFamily="18" charset="0"/>
              </a:rPr>
              <a:t>1</a:t>
            </a:r>
            <a:r>
              <a:rPr lang="en-US" sz="1800" dirty="0">
                <a:latin typeface="Cambria" panose="02040503050406030204" pitchFamily="18" charset="0"/>
                <a:cs typeface="Times New Roman" pitchFamily="18" charset="0"/>
              </a:rPr>
              <a:t>(1.5, 1)</a:t>
            </a:r>
          </a:p>
          <a:p>
            <a:pPr marL="285750" indent="-285750">
              <a:buFont typeface="Wingdings" pitchFamily="2" charset="2"/>
              <a:buChar char="Ø"/>
            </a:pPr>
            <a:r>
              <a:rPr lang="en-US" sz="1800" dirty="0">
                <a:latin typeface="Cambria" panose="02040503050406030204" pitchFamily="18" charset="0"/>
                <a:cs typeface="Times New Roman" pitchFamily="18" charset="0"/>
              </a:rPr>
              <a:t>C</a:t>
            </a:r>
            <a:r>
              <a:rPr lang="en-US" baseline="-25000" dirty="0">
                <a:latin typeface="Cambria" panose="02040503050406030204" pitchFamily="18" charset="0"/>
                <a:cs typeface="Times New Roman" pitchFamily="18" charset="0"/>
              </a:rPr>
              <a:t>2</a:t>
            </a:r>
            <a:r>
              <a:rPr lang="en-US" sz="1800" dirty="0">
                <a:latin typeface="Cambria" panose="02040503050406030204" pitchFamily="18" charset="0"/>
                <a:cs typeface="Times New Roman" pitchFamily="18" charset="0"/>
              </a:rPr>
              <a:t>(4.5, 3.5) </a:t>
            </a:r>
            <a:endParaRPr lang="en-VN"/>
          </a:p>
        </p:txBody>
      </p:sp>
      <p:sp>
        <p:nvSpPr>
          <p:cNvPr id="20" name="TextBox 19">
            <a:extLst>
              <a:ext uri="{FF2B5EF4-FFF2-40B4-BE49-F238E27FC236}">
                <a16:creationId xmlns:a16="http://schemas.microsoft.com/office/drawing/2014/main" id="{FF811792-BF1D-EAF8-E628-423AE282E477}"/>
              </a:ext>
            </a:extLst>
          </p:cNvPr>
          <p:cNvSpPr txBox="1"/>
          <p:nvPr/>
        </p:nvSpPr>
        <p:spPr>
          <a:xfrm>
            <a:off x="281704" y="1859578"/>
            <a:ext cx="3643191" cy="369332"/>
          </a:xfrm>
          <a:prstGeom prst="rect">
            <a:avLst/>
          </a:prstGeom>
          <a:noFill/>
        </p:spPr>
        <p:txBody>
          <a:bodyPr wrap="square">
            <a:spAutoFit/>
          </a:bodyPr>
          <a:lstStyle/>
          <a:p>
            <a:r>
              <a:rPr lang="en-US" sz="1800" dirty="0" err="1">
                <a:latin typeface="Cambria" panose="02040503050406030204" pitchFamily="18" charset="0"/>
                <a:cs typeface="Times New Roman" pitchFamily="18" charset="0"/>
              </a:rPr>
              <a:t>Tâm cụm:</a:t>
            </a:r>
            <a:endParaRPr lang="en-VN"/>
          </a:p>
        </p:txBody>
      </p:sp>
      <p:grpSp>
        <p:nvGrpSpPr>
          <p:cNvPr id="5" name="Group 4">
            <a:extLst>
              <a:ext uri="{FF2B5EF4-FFF2-40B4-BE49-F238E27FC236}">
                <a16:creationId xmlns:a16="http://schemas.microsoft.com/office/drawing/2014/main" id="{840339E2-6DB4-CF86-5B7E-19496DA6515A}"/>
              </a:ext>
            </a:extLst>
          </p:cNvPr>
          <p:cNvGrpSpPr/>
          <p:nvPr/>
        </p:nvGrpSpPr>
        <p:grpSpPr>
          <a:xfrm>
            <a:off x="4168811" y="2228910"/>
            <a:ext cx="8023189" cy="4136130"/>
            <a:chOff x="4168811" y="2228910"/>
            <a:chExt cx="8023189" cy="4136130"/>
          </a:xfrm>
        </p:grpSpPr>
        <p:pic>
          <p:nvPicPr>
            <p:cNvPr id="10" name="Picture 9">
              <a:extLst>
                <a:ext uri="{FF2B5EF4-FFF2-40B4-BE49-F238E27FC236}">
                  <a16:creationId xmlns:a16="http://schemas.microsoft.com/office/drawing/2014/main" id="{0A653B90-C9D0-2D1E-386A-7DB38307656D}"/>
                </a:ext>
              </a:extLst>
            </p:cNvPr>
            <p:cNvPicPr>
              <a:picLocks noChangeAspect="1"/>
            </p:cNvPicPr>
            <p:nvPr/>
          </p:nvPicPr>
          <p:blipFill>
            <a:blip r:embed="rId3"/>
            <a:srcRect t="12348"/>
            <a:stretch/>
          </p:blipFill>
          <p:spPr>
            <a:xfrm>
              <a:off x="4168811" y="2228910"/>
              <a:ext cx="8023189" cy="4136130"/>
            </a:xfrm>
            <a:prstGeom prst="rect">
              <a:avLst/>
            </a:prstGeom>
          </p:spPr>
        </p:pic>
        <p:sp>
          <p:nvSpPr>
            <p:cNvPr id="12" name="Rectangle 11">
              <a:extLst>
                <a:ext uri="{FF2B5EF4-FFF2-40B4-BE49-F238E27FC236}">
                  <a16:creationId xmlns:a16="http://schemas.microsoft.com/office/drawing/2014/main" id="{8CDC5BBD-E2EC-2171-CB37-570AA11D5C86}"/>
                </a:ext>
              </a:extLst>
            </p:cNvPr>
            <p:cNvSpPr/>
            <p:nvPr/>
          </p:nvSpPr>
          <p:spPr>
            <a:xfrm>
              <a:off x="6752822" y="4775172"/>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3" name="TextBox 12">
              <a:extLst>
                <a:ext uri="{FF2B5EF4-FFF2-40B4-BE49-F238E27FC236}">
                  <a16:creationId xmlns:a16="http://schemas.microsoft.com/office/drawing/2014/main" id="{9F83C09D-DDF0-D0F6-E0A5-84B712FB6C42}"/>
                </a:ext>
              </a:extLst>
            </p:cNvPr>
            <p:cNvSpPr txBox="1"/>
            <p:nvPr/>
          </p:nvSpPr>
          <p:spPr>
            <a:xfrm>
              <a:off x="6705600" y="4927572"/>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sz="1800" b="1" baseline="-25000" dirty="0">
                  <a:solidFill>
                    <a:srgbClr val="FF0000"/>
                  </a:solidFill>
                  <a:latin typeface="Cambria" panose="02040503050406030204" pitchFamily="18" charset="0"/>
                  <a:cs typeface="Times New Roman" pitchFamily="18" charset="0"/>
                </a:rPr>
                <a:t>1</a:t>
              </a:r>
              <a:endParaRPr lang="en-VN" b="1">
                <a:solidFill>
                  <a:srgbClr val="FF0000"/>
                </a:solidFill>
              </a:endParaRPr>
            </a:p>
          </p:txBody>
        </p:sp>
        <p:grpSp>
          <p:nvGrpSpPr>
            <p:cNvPr id="15" name="Group 14">
              <a:extLst>
                <a:ext uri="{FF2B5EF4-FFF2-40B4-BE49-F238E27FC236}">
                  <a16:creationId xmlns:a16="http://schemas.microsoft.com/office/drawing/2014/main" id="{494CDA96-3C20-02D2-37D6-19CFB570ABBD}"/>
                </a:ext>
              </a:extLst>
            </p:cNvPr>
            <p:cNvGrpSpPr/>
            <p:nvPr/>
          </p:nvGrpSpPr>
          <p:grpSpPr>
            <a:xfrm>
              <a:off x="10087378" y="3048000"/>
              <a:ext cx="428222" cy="521732"/>
              <a:chOff x="7212626" y="4791670"/>
              <a:chExt cx="428222" cy="521732"/>
            </a:xfrm>
          </p:grpSpPr>
          <p:sp>
            <p:nvSpPr>
              <p:cNvPr id="21" name="TextBox 20">
                <a:extLst>
                  <a:ext uri="{FF2B5EF4-FFF2-40B4-BE49-F238E27FC236}">
                    <a16:creationId xmlns:a16="http://schemas.microsoft.com/office/drawing/2014/main" id="{E307AA81-6A7B-CDC5-51FC-1F89D0A5CFCE}"/>
                  </a:ext>
                </a:extLst>
              </p:cNvPr>
              <p:cNvSpPr txBox="1"/>
              <p:nvPr/>
            </p:nvSpPr>
            <p:spPr>
              <a:xfrm>
                <a:off x="7212626" y="4944070"/>
                <a:ext cx="428222" cy="369332"/>
              </a:xfrm>
              <a:prstGeom prst="rect">
                <a:avLst/>
              </a:prstGeom>
              <a:noFill/>
            </p:spPr>
            <p:txBody>
              <a:bodyPr wrap="square">
                <a:spAutoFit/>
              </a:bodyPr>
              <a:lstStyle/>
              <a:p>
                <a:r>
                  <a:rPr lang="en-US" sz="1800" b="1" dirty="0">
                    <a:solidFill>
                      <a:srgbClr val="FF0000"/>
                    </a:solidFill>
                    <a:latin typeface="Cambria" panose="02040503050406030204" pitchFamily="18" charset="0"/>
                    <a:cs typeface="Times New Roman" pitchFamily="18" charset="0"/>
                  </a:rPr>
                  <a:t>C</a:t>
                </a:r>
                <a:r>
                  <a:rPr lang="en-US" b="1" baseline="-25000" dirty="0">
                    <a:solidFill>
                      <a:srgbClr val="FF0000"/>
                    </a:solidFill>
                    <a:latin typeface="Cambria" panose="02040503050406030204" pitchFamily="18" charset="0"/>
                    <a:cs typeface="Times New Roman" pitchFamily="18" charset="0"/>
                  </a:rPr>
                  <a:t>2</a:t>
                </a:r>
                <a:endParaRPr lang="en-VN" b="1">
                  <a:solidFill>
                    <a:srgbClr val="FF0000"/>
                  </a:solidFill>
                </a:endParaRPr>
              </a:p>
            </p:txBody>
          </p:sp>
          <p:sp>
            <p:nvSpPr>
              <p:cNvPr id="22" name="Rectangle 21">
                <a:extLst>
                  <a:ext uri="{FF2B5EF4-FFF2-40B4-BE49-F238E27FC236}">
                    <a16:creationId xmlns:a16="http://schemas.microsoft.com/office/drawing/2014/main" id="{322F6516-66E6-6D10-DEB5-BFB6FA5CB529}"/>
                  </a:ext>
                </a:extLst>
              </p:cNvPr>
              <p:cNvSpPr/>
              <p:nvPr/>
            </p:nvSpPr>
            <p:spPr>
              <a:xfrm>
                <a:off x="7288826" y="4791670"/>
                <a:ext cx="152400" cy="152400"/>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grpSp>
      </p:grpSp>
      <p:sp>
        <p:nvSpPr>
          <p:cNvPr id="2" name="Oval 1">
            <a:extLst>
              <a:ext uri="{FF2B5EF4-FFF2-40B4-BE49-F238E27FC236}">
                <a16:creationId xmlns:a16="http://schemas.microsoft.com/office/drawing/2014/main" id="{1E486DF1-D916-72DE-970D-77461B3CF821}"/>
              </a:ext>
            </a:extLst>
          </p:cNvPr>
          <p:cNvSpPr/>
          <p:nvPr/>
        </p:nvSpPr>
        <p:spPr>
          <a:xfrm>
            <a:off x="5867400" y="4267200"/>
            <a:ext cx="1905000" cy="1295400"/>
          </a:xfrm>
          <a:prstGeom prst="ellipse">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Oval 6">
            <a:extLst>
              <a:ext uri="{FF2B5EF4-FFF2-40B4-BE49-F238E27FC236}">
                <a16:creationId xmlns:a16="http://schemas.microsoft.com/office/drawing/2014/main" id="{A5F69098-54FC-D8A7-6B2E-6262FE46D614}"/>
              </a:ext>
            </a:extLst>
          </p:cNvPr>
          <p:cNvSpPr/>
          <p:nvPr/>
        </p:nvSpPr>
        <p:spPr>
          <a:xfrm>
            <a:off x="9372600" y="2228910"/>
            <a:ext cx="1881388" cy="165729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TextBox 10">
            <a:extLst>
              <a:ext uri="{FF2B5EF4-FFF2-40B4-BE49-F238E27FC236}">
                <a16:creationId xmlns:a16="http://schemas.microsoft.com/office/drawing/2014/main" id="{18D742FD-7FB6-F6A0-C793-70D91DA0B382}"/>
              </a:ext>
            </a:extLst>
          </p:cNvPr>
          <p:cNvSpPr txBox="1"/>
          <p:nvPr/>
        </p:nvSpPr>
        <p:spPr>
          <a:xfrm>
            <a:off x="381000" y="6180374"/>
            <a:ext cx="5105400" cy="369332"/>
          </a:xfrm>
          <a:prstGeom prst="rect">
            <a:avLst/>
          </a:prstGeom>
          <a:noFill/>
        </p:spPr>
        <p:txBody>
          <a:bodyPr wrap="square">
            <a:spAutoFit/>
          </a:bodyPr>
          <a:lstStyle/>
          <a:p>
            <a:pPr algn="ctr"/>
            <a:r>
              <a:rPr lang="en-VN" sz="1800" b="1">
                <a:solidFill>
                  <a:srgbClr val="FF0000"/>
                </a:solidFill>
                <a:latin typeface="Cambria" panose="02040503050406030204" pitchFamily="18" charset="0"/>
              </a:rPr>
              <a:t>Giả sử loại thuốc E (3, 2.5) </a:t>
            </a:r>
            <a:r>
              <a:rPr lang="en-VN" sz="1800" b="1">
                <a:solidFill>
                  <a:srgbClr val="FF0000"/>
                </a:solidFill>
                <a:latin typeface="Cambria" panose="02040503050406030204" pitchFamily="18" charset="0"/>
                <a:sym typeface="Wingdings" pitchFamily="2" charset="2"/>
              </a:rPr>
              <a:t> Thuộc cụm nào?</a:t>
            </a:r>
            <a:endParaRPr lang="en-VN" sz="1800" b="1">
              <a:solidFill>
                <a:srgbClr val="FF0000"/>
              </a:solidFill>
              <a:latin typeface="Cambria" panose="02040503050406030204" pitchFamily="18" charset="0"/>
            </a:endParaRPr>
          </a:p>
        </p:txBody>
      </p:sp>
      <p:grpSp>
        <p:nvGrpSpPr>
          <p:cNvPr id="19" name="Group 18">
            <a:extLst>
              <a:ext uri="{FF2B5EF4-FFF2-40B4-BE49-F238E27FC236}">
                <a16:creationId xmlns:a16="http://schemas.microsoft.com/office/drawing/2014/main" id="{6FD9C7E9-734E-A74E-FAAD-DB0EBEAE2E7F}"/>
              </a:ext>
            </a:extLst>
          </p:cNvPr>
          <p:cNvGrpSpPr/>
          <p:nvPr/>
        </p:nvGrpSpPr>
        <p:grpSpPr>
          <a:xfrm>
            <a:off x="8382000" y="3364468"/>
            <a:ext cx="428222" cy="521732"/>
            <a:chOff x="8382000" y="3364468"/>
            <a:chExt cx="428222" cy="521732"/>
          </a:xfrm>
        </p:grpSpPr>
        <p:sp>
          <p:nvSpPr>
            <p:cNvPr id="14" name="Rectangle 13">
              <a:extLst>
                <a:ext uri="{FF2B5EF4-FFF2-40B4-BE49-F238E27FC236}">
                  <a16:creationId xmlns:a16="http://schemas.microsoft.com/office/drawing/2014/main" id="{0092BD83-E313-CE0C-CA2D-F133677733D5}"/>
                </a:ext>
              </a:extLst>
            </p:cNvPr>
            <p:cNvSpPr/>
            <p:nvPr/>
          </p:nvSpPr>
          <p:spPr>
            <a:xfrm>
              <a:off x="8458200" y="3733800"/>
              <a:ext cx="152400" cy="152400"/>
            </a:xfrm>
            <a:prstGeom prst="rect">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7" name="TextBox 16">
              <a:extLst>
                <a:ext uri="{FF2B5EF4-FFF2-40B4-BE49-F238E27FC236}">
                  <a16:creationId xmlns:a16="http://schemas.microsoft.com/office/drawing/2014/main" id="{2B4441C5-2BA0-B49C-305C-85149392413B}"/>
                </a:ext>
              </a:extLst>
            </p:cNvPr>
            <p:cNvSpPr txBox="1"/>
            <p:nvPr/>
          </p:nvSpPr>
          <p:spPr>
            <a:xfrm>
              <a:off x="8382000" y="3364468"/>
              <a:ext cx="428222" cy="369332"/>
            </a:xfrm>
            <a:prstGeom prst="rect">
              <a:avLst/>
            </a:prstGeom>
            <a:noFill/>
          </p:spPr>
          <p:txBody>
            <a:bodyPr wrap="square">
              <a:spAutoFit/>
            </a:bodyPr>
            <a:lstStyle/>
            <a:p>
              <a:r>
                <a:rPr lang="en-US" b="1" dirty="0">
                  <a:solidFill>
                    <a:srgbClr val="FF0000"/>
                  </a:solidFill>
                  <a:latin typeface="Cambria" panose="02040503050406030204" pitchFamily="18" charset="0"/>
                  <a:cs typeface="Times New Roman" pitchFamily="18" charset="0"/>
                </a:rPr>
                <a:t>E</a:t>
              </a:r>
              <a:endParaRPr lang="en-VN" b="1">
                <a:solidFill>
                  <a:srgbClr val="FF0000"/>
                </a:solidFill>
              </a:endParaRPr>
            </a:p>
          </p:txBody>
        </p:sp>
      </p:grpSp>
    </p:spTree>
    <p:extLst>
      <p:ext uri="{BB962C8B-B14F-4D97-AF65-F5344CB8AC3E}">
        <p14:creationId xmlns:p14="http://schemas.microsoft.com/office/powerpoint/2010/main" val="22874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2002853A-27D6-3476-5B44-A5692FB4EA0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802A7B33-C8AB-7573-70B6-C067FCA6EE51}"/>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7B95D1EB-14D8-0AE5-1123-474ECAA1E22A}"/>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E4219B07-C372-1E82-EBA2-BFA5F075A0E5}"/>
              </a:ext>
            </a:extLst>
          </p:cNvPr>
          <p:cNvSpPr>
            <a:spLocks noGrp="1"/>
          </p:cNvSpPr>
          <p:nvPr>
            <p:ph type="title"/>
          </p:nvPr>
        </p:nvSpPr>
        <p:spPr/>
        <p:txBody>
          <a:bodyPr/>
          <a:lstStyle/>
          <a:p>
            <a:r>
              <a:rPr lang="en-VN"/>
              <a:t>Thuật toán K-Means</a:t>
            </a:r>
          </a:p>
        </p:txBody>
      </p:sp>
      <p:sp>
        <p:nvSpPr>
          <p:cNvPr id="7" name="Content Placeholder 3">
            <a:extLst>
              <a:ext uri="{FF2B5EF4-FFF2-40B4-BE49-F238E27FC236}">
                <a16:creationId xmlns:a16="http://schemas.microsoft.com/office/drawing/2014/main" id="{95C5D10F-B519-A556-E294-9D081F3DA233}"/>
              </a:ext>
            </a:extLst>
          </p:cNvPr>
          <p:cNvSpPr txBox="1">
            <a:spLocks/>
          </p:cNvSpPr>
          <p:nvPr/>
        </p:nvSpPr>
        <p:spPr>
          <a:xfrm>
            <a:off x="311150" y="1222375"/>
            <a:ext cx="11499850" cy="3197225"/>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vi-VN" sz="2000" b="1">
                <a:latin typeface="Cambria" panose="02040503050406030204" pitchFamily="18" charset="0"/>
              </a:rPr>
              <a:t>Ưu điểm của K-Means</a:t>
            </a:r>
            <a:r>
              <a:rPr lang="vi-VN" sz="2000">
                <a:latin typeface="Cambria" panose="02040503050406030204" pitchFamily="18" charset="0"/>
              </a:rPr>
              <a:t>:</a:t>
            </a:r>
          </a:p>
          <a:p>
            <a:pPr>
              <a:buFont typeface="Arial" panose="020B0604020202020204" pitchFamily="34" charset="0"/>
              <a:buChar char="•"/>
            </a:pPr>
            <a:r>
              <a:rPr lang="vi-VN" sz="2000">
                <a:latin typeface="Cambria" panose="02040503050406030204" pitchFamily="18" charset="0"/>
              </a:rPr>
              <a:t>Đơn giản, dễ hiểu, dễ triển khai.</a:t>
            </a:r>
          </a:p>
          <a:p>
            <a:pPr>
              <a:buFont typeface="Arial" panose="020B0604020202020204" pitchFamily="34" charset="0"/>
              <a:buChar char="•"/>
            </a:pPr>
            <a:r>
              <a:rPr lang="vi-VN" sz="2000">
                <a:latin typeface="Cambria" panose="02040503050406030204" pitchFamily="18" charset="0"/>
              </a:rPr>
              <a:t>Hiệu quả với dữ liệu có dạng cụm hình cầu.</a:t>
            </a:r>
          </a:p>
          <a:p>
            <a:pPr marL="0" indent="0">
              <a:buNone/>
            </a:pPr>
            <a:r>
              <a:rPr lang="vi-VN" sz="2000" b="1">
                <a:latin typeface="Cambria" panose="02040503050406030204" pitchFamily="18" charset="0"/>
              </a:rPr>
              <a:t>Nhược điểm của K-Means</a:t>
            </a:r>
            <a:r>
              <a:rPr lang="vi-VN" sz="2000">
                <a:latin typeface="Cambria" panose="02040503050406030204" pitchFamily="18" charset="0"/>
              </a:rPr>
              <a:t>:</a:t>
            </a:r>
          </a:p>
          <a:p>
            <a:pPr>
              <a:buFont typeface="Arial" panose="020B0604020202020204" pitchFamily="34" charset="0"/>
              <a:buChar char="•"/>
            </a:pPr>
            <a:r>
              <a:rPr lang="vi-VN" sz="2000">
                <a:latin typeface="Cambria" panose="02040503050406030204" pitchFamily="18" charset="0"/>
              </a:rPr>
              <a:t>Yêu cầu xác định trước số lượng cụm k.</a:t>
            </a:r>
          </a:p>
          <a:p>
            <a:pPr>
              <a:buFont typeface="Arial" panose="020B0604020202020204" pitchFamily="34" charset="0"/>
              <a:buChar char="•"/>
            </a:pPr>
            <a:r>
              <a:rPr lang="vi-VN" sz="2000">
                <a:latin typeface="Cambria" panose="02040503050406030204" pitchFamily="18" charset="0"/>
              </a:rPr>
              <a:t>Khó khăn trong việc xác định các trọng tâm cụm ban đầu.</a:t>
            </a:r>
          </a:p>
          <a:p>
            <a:pPr>
              <a:buFont typeface="Arial" panose="020B0604020202020204" pitchFamily="34" charset="0"/>
              <a:buChar char="•"/>
            </a:pPr>
            <a:r>
              <a:rPr lang="vi-VN" sz="2000">
                <a:latin typeface="Cambria" panose="02040503050406030204" pitchFamily="18" charset="0"/>
              </a:rPr>
              <a:t>Nhạy cảm với các giá trị ngoại lai (outliers)</a:t>
            </a:r>
          </a:p>
          <a:p>
            <a:pPr>
              <a:buFont typeface="Arial" panose="020B0604020202020204" pitchFamily="34" charset="0"/>
              <a:buChar char="•"/>
            </a:pPr>
            <a:r>
              <a:rPr lang="vi-VN" sz="2000">
                <a:latin typeface="Cambria" panose="02040503050406030204" pitchFamily="18" charset="0"/>
              </a:rPr>
              <a:t>Không hiệu quả với dữ liệu có hình dạng cụm phức tạp hoặc chứa nhiều nhiễu.</a:t>
            </a:r>
          </a:p>
        </p:txBody>
      </p:sp>
      <p:pic>
        <p:nvPicPr>
          <p:cNvPr id="10242" name="Picture 2" descr="K means Clustering Algorithm tutorial - YouTube">
            <a:extLst>
              <a:ext uri="{FF2B5EF4-FFF2-40B4-BE49-F238E27FC236}">
                <a16:creationId xmlns:a16="http://schemas.microsoft.com/office/drawing/2014/main" id="{79903407-1384-60F0-B03D-D25A43491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799" y="1371601"/>
            <a:ext cx="3965709" cy="2231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975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F25E9C7F-752E-3D05-E2F2-1D81A773D3E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ADB13F7-5CAA-DACB-EBEE-1BDB78E2C136}"/>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DEDC4C51-AD1D-A713-CCEC-9B5FADCC5F9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F9ADBD00-DD37-6E40-091E-456AE9687C1A}"/>
              </a:ext>
            </a:extLst>
          </p:cNvPr>
          <p:cNvSpPr>
            <a:spLocks noGrp="1"/>
          </p:cNvSpPr>
          <p:nvPr>
            <p:ph type="title"/>
          </p:nvPr>
        </p:nvSpPr>
        <p:spPr/>
        <p:txBody>
          <a:bodyPr/>
          <a:lstStyle/>
          <a:p>
            <a:r>
              <a:rPr lang="en-VN"/>
              <a:t>Thuật toán K-Means</a:t>
            </a:r>
          </a:p>
        </p:txBody>
      </p:sp>
      <p:pic>
        <p:nvPicPr>
          <p:cNvPr id="2" name="Picture 2">
            <a:extLst>
              <a:ext uri="{FF2B5EF4-FFF2-40B4-BE49-F238E27FC236}">
                <a16:creationId xmlns:a16="http://schemas.microsoft.com/office/drawing/2014/main" id="{636565EB-423E-0DF3-87C7-F2183F6A3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9233" y="1206741"/>
            <a:ext cx="3325967" cy="2295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E53060A7-4E58-BC18-1461-01BA6E358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052905"/>
            <a:ext cx="4252216" cy="260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7AF0BD08-7724-8890-76A9-369DFAC11873}"/>
              </a:ext>
            </a:extLst>
          </p:cNvPr>
          <p:cNvPicPr>
            <a:picLocks noChangeAspect="1"/>
          </p:cNvPicPr>
          <p:nvPr/>
        </p:nvPicPr>
        <p:blipFill>
          <a:blip r:embed="rId5"/>
          <a:stretch>
            <a:fillRect/>
          </a:stretch>
        </p:blipFill>
        <p:spPr>
          <a:xfrm>
            <a:off x="522619" y="3873772"/>
            <a:ext cx="4650055" cy="2603562"/>
          </a:xfrm>
          <a:prstGeom prst="rect">
            <a:avLst/>
          </a:prstGeom>
        </p:spPr>
      </p:pic>
      <p:cxnSp>
        <p:nvCxnSpPr>
          <p:cNvPr id="10" name="Straight Connector 9">
            <a:extLst>
              <a:ext uri="{FF2B5EF4-FFF2-40B4-BE49-F238E27FC236}">
                <a16:creationId xmlns:a16="http://schemas.microsoft.com/office/drawing/2014/main" id="{906B3458-FDAD-8D4C-5B26-B54AE73EC424}"/>
              </a:ext>
            </a:extLst>
          </p:cNvPr>
          <p:cNvCxnSpPr>
            <a:cxnSpLocks/>
          </p:cNvCxnSpPr>
          <p:nvPr/>
        </p:nvCxnSpPr>
        <p:spPr>
          <a:xfrm>
            <a:off x="6374483" y="1130161"/>
            <a:ext cx="0" cy="5683428"/>
          </a:xfrm>
          <a:prstGeom prst="line">
            <a:avLst/>
          </a:prstGeom>
          <a:ln w="28575">
            <a:solidFill>
              <a:srgbClr val="002060"/>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5C4C1AE-6F45-7E97-C8E3-09D50476345C}"/>
              </a:ext>
            </a:extLst>
          </p:cNvPr>
          <p:cNvPicPr>
            <a:picLocks noChangeAspect="1"/>
          </p:cNvPicPr>
          <p:nvPr/>
        </p:nvPicPr>
        <p:blipFill>
          <a:blip r:embed="rId6"/>
          <a:stretch>
            <a:fillRect/>
          </a:stretch>
        </p:blipFill>
        <p:spPr>
          <a:xfrm>
            <a:off x="6932669" y="4109152"/>
            <a:ext cx="5059094" cy="2286046"/>
          </a:xfrm>
          <a:prstGeom prst="rect">
            <a:avLst/>
          </a:prstGeom>
        </p:spPr>
      </p:pic>
      <p:sp>
        <p:nvSpPr>
          <p:cNvPr id="14" name="TextBox 13">
            <a:extLst>
              <a:ext uri="{FF2B5EF4-FFF2-40B4-BE49-F238E27FC236}">
                <a16:creationId xmlns:a16="http://schemas.microsoft.com/office/drawing/2014/main" id="{DFD99E23-842C-3B3F-3424-07A82722692C}"/>
              </a:ext>
            </a:extLst>
          </p:cNvPr>
          <p:cNvSpPr txBox="1"/>
          <p:nvPr/>
        </p:nvSpPr>
        <p:spPr>
          <a:xfrm>
            <a:off x="0" y="6444257"/>
            <a:ext cx="6376629" cy="369332"/>
          </a:xfrm>
          <a:prstGeom prst="rect">
            <a:avLst/>
          </a:prstGeom>
          <a:noFill/>
        </p:spPr>
        <p:txBody>
          <a:bodyPr wrap="square">
            <a:spAutoFit/>
          </a:bodyPr>
          <a:lstStyle/>
          <a:p>
            <a:pPr>
              <a:buFont typeface="Arial" panose="020B0604020202020204" pitchFamily="34" charset="0"/>
              <a:buChar char="•"/>
            </a:pPr>
            <a:r>
              <a:rPr lang="vi-VN" sz="1800" b="1">
                <a:solidFill>
                  <a:srgbClr val="FF0000"/>
                </a:solidFill>
                <a:latin typeface="Cambria" panose="02040503050406030204" pitchFamily="18" charset="0"/>
              </a:rPr>
              <a:t> Khó khăn trong việc xác định các trọng tâm cụm ban đầu.</a:t>
            </a:r>
          </a:p>
        </p:txBody>
      </p:sp>
      <p:sp>
        <p:nvSpPr>
          <p:cNvPr id="16" name="TextBox 15">
            <a:extLst>
              <a:ext uri="{FF2B5EF4-FFF2-40B4-BE49-F238E27FC236}">
                <a16:creationId xmlns:a16="http://schemas.microsoft.com/office/drawing/2014/main" id="{FE35EE7C-9987-61CD-F654-D20F0C32C0C4}"/>
              </a:ext>
            </a:extLst>
          </p:cNvPr>
          <p:cNvSpPr txBox="1"/>
          <p:nvPr/>
        </p:nvSpPr>
        <p:spPr>
          <a:xfrm>
            <a:off x="6932669" y="3479496"/>
            <a:ext cx="4891747" cy="369332"/>
          </a:xfrm>
          <a:prstGeom prst="rect">
            <a:avLst/>
          </a:prstGeom>
          <a:noFill/>
        </p:spPr>
        <p:txBody>
          <a:bodyPr wrap="square">
            <a:spAutoFit/>
          </a:bodyPr>
          <a:lstStyle/>
          <a:p>
            <a:pPr>
              <a:buFont typeface="Arial" panose="020B0604020202020204" pitchFamily="34" charset="0"/>
              <a:buChar char="•"/>
            </a:pPr>
            <a:r>
              <a:rPr lang="vi-VN" sz="1800" b="1">
                <a:solidFill>
                  <a:srgbClr val="FF0000"/>
                </a:solidFill>
                <a:latin typeface="Cambria" panose="02040503050406030204" pitchFamily="18" charset="0"/>
              </a:rPr>
              <a:t> Nhạy cảm với các giá trị ngoại lai (outliers)</a:t>
            </a:r>
          </a:p>
        </p:txBody>
      </p:sp>
      <p:sp>
        <p:nvSpPr>
          <p:cNvPr id="18" name="TextBox 17">
            <a:extLst>
              <a:ext uri="{FF2B5EF4-FFF2-40B4-BE49-F238E27FC236}">
                <a16:creationId xmlns:a16="http://schemas.microsoft.com/office/drawing/2014/main" id="{B1BA77A5-2046-F48A-7452-B95B74042212}"/>
              </a:ext>
            </a:extLst>
          </p:cNvPr>
          <p:cNvSpPr txBox="1"/>
          <p:nvPr/>
        </p:nvSpPr>
        <p:spPr>
          <a:xfrm>
            <a:off x="6553200" y="6426012"/>
            <a:ext cx="5638797" cy="338554"/>
          </a:xfrm>
          <a:prstGeom prst="rect">
            <a:avLst/>
          </a:prstGeom>
          <a:noFill/>
        </p:spPr>
        <p:txBody>
          <a:bodyPr wrap="square">
            <a:spAutoFit/>
          </a:bodyPr>
          <a:lstStyle/>
          <a:p>
            <a:pPr marL="285750" indent="-285750">
              <a:buFont typeface="Arial" panose="020B0604020202020204" pitchFamily="34" charset="0"/>
              <a:buChar char="•"/>
            </a:pPr>
            <a:r>
              <a:rPr lang="vi-VN" sz="1600" b="1">
                <a:solidFill>
                  <a:srgbClr val="FF0000"/>
                </a:solidFill>
                <a:latin typeface="Cambria" panose="02040503050406030204" pitchFamily="18" charset="0"/>
              </a:rPr>
              <a:t>Không hiệu quả với dữ liệu có hình dạng cụm phức tạp </a:t>
            </a:r>
            <a:endParaRPr lang="en-VN" sz="1600" b="1">
              <a:solidFill>
                <a:srgbClr val="FF0000"/>
              </a:solidFill>
            </a:endParaRPr>
          </a:p>
        </p:txBody>
      </p:sp>
    </p:spTree>
    <p:extLst>
      <p:ext uri="{BB962C8B-B14F-4D97-AF65-F5344CB8AC3E}">
        <p14:creationId xmlns:p14="http://schemas.microsoft.com/office/powerpoint/2010/main" val="1499379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CD4A9-006D-6304-A709-2710AF6F4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DC37B-05B5-7B59-2964-7264375F67D1}"/>
              </a:ext>
            </a:extLst>
          </p:cNvPr>
          <p:cNvSpPr>
            <a:spLocks noGrp="1"/>
          </p:cNvSpPr>
          <p:nvPr>
            <p:ph type="title"/>
          </p:nvPr>
        </p:nvSpPr>
        <p:spPr/>
        <p:txBody>
          <a:bodyPr>
            <a:normAutofit/>
          </a:bodyPr>
          <a:lstStyle/>
          <a:p>
            <a:r>
              <a:rPr lang="en-VN" sz="4400">
                <a:solidFill>
                  <a:srgbClr val="FFC000"/>
                </a:solidFill>
              </a:rPr>
              <a:t>1.6 Thực hành</a:t>
            </a:r>
          </a:p>
        </p:txBody>
      </p:sp>
    </p:spTree>
    <p:extLst>
      <p:ext uri="{BB962C8B-B14F-4D97-AF65-F5344CB8AC3E}">
        <p14:creationId xmlns:p14="http://schemas.microsoft.com/office/powerpoint/2010/main" val="2621109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0A0AB1E2-0545-0C9B-E264-E9E54698B57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4AB92F7-5E75-BA2B-EFED-96F04E22D4A1}"/>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5D940B04-BC6B-2EDE-680D-C8C1404CCB8B}"/>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3C908539-E398-034F-64C3-DFC9B316FDBD}"/>
              </a:ext>
            </a:extLst>
          </p:cNvPr>
          <p:cNvSpPr>
            <a:spLocks noGrp="1"/>
          </p:cNvSpPr>
          <p:nvPr>
            <p:ph type="title"/>
          </p:nvPr>
        </p:nvSpPr>
        <p:spPr/>
        <p:txBody>
          <a:bodyPr/>
          <a:lstStyle/>
          <a:p>
            <a:r>
              <a:rPr lang="en-VN"/>
              <a:t>Thực hành</a:t>
            </a:r>
          </a:p>
        </p:txBody>
      </p:sp>
      <p:sp>
        <p:nvSpPr>
          <p:cNvPr id="2" name="Content Placeholder 2">
            <a:extLst>
              <a:ext uri="{FF2B5EF4-FFF2-40B4-BE49-F238E27FC236}">
                <a16:creationId xmlns:a16="http://schemas.microsoft.com/office/drawing/2014/main" id="{F07208AB-CE41-6BF2-3C9D-FDD7E90DB67B}"/>
              </a:ext>
            </a:extLst>
          </p:cNvPr>
          <p:cNvSpPr txBox="1">
            <a:spLocks/>
          </p:cNvSpPr>
          <p:nvPr/>
        </p:nvSpPr>
        <p:spPr bwMode="auto">
          <a:xfrm>
            <a:off x="838200" y="4038600"/>
            <a:ext cx="6574726" cy="174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10000"/>
              </a:lnSpc>
              <a:spcBef>
                <a:spcPts val="600"/>
              </a:spcBef>
              <a:spcAft>
                <a:spcPts val="600"/>
              </a:spcAft>
              <a:buNone/>
            </a:pPr>
            <a:r>
              <a:rPr lang="en-US" sz="2000" b="1">
                <a:latin typeface="Cambria" panose="02040503050406030204" pitchFamily="18" charset="0"/>
              </a:rPr>
              <a:t>Mô tả file dữ liệu:</a:t>
            </a:r>
          </a:p>
          <a:p>
            <a:pPr algn="just">
              <a:lnSpc>
                <a:spcPct val="110000"/>
              </a:lnSpc>
              <a:spcBef>
                <a:spcPts val="600"/>
              </a:spcBef>
              <a:spcAft>
                <a:spcPts val="600"/>
              </a:spcAft>
            </a:pPr>
            <a:r>
              <a:rPr lang="en-US" sz="2000">
                <a:latin typeface="Cambria" panose="02040503050406030204" pitchFamily="18" charset="0"/>
                <a:cs typeface="Courier New" panose="02070309020205020404" pitchFamily="49" charset="0"/>
              </a:rPr>
              <a:t>File dữ liệu lưu trữ thông số của 50 viên kim c</a:t>
            </a:r>
            <a:r>
              <a:rPr lang="vi-VN" sz="2000">
                <a:latin typeface="Cambria" panose="02040503050406030204" pitchFamily="18" charset="0"/>
                <a:cs typeface="Courier New" panose="02070309020205020404" pitchFamily="49" charset="0"/>
              </a:rPr>
              <a:t>ư</a:t>
            </a:r>
            <a:r>
              <a:rPr lang="en-US" sz="2000">
                <a:latin typeface="Cambria" panose="02040503050406030204" pitchFamily="18" charset="0"/>
                <a:cs typeface="Courier New" panose="02070309020205020404" pitchFamily="49" charset="0"/>
              </a:rPr>
              <a:t>ơng bao gồm: Trọng l</a:t>
            </a:r>
            <a:r>
              <a:rPr lang="vi-VN" sz="2000">
                <a:latin typeface="Cambria" panose="02040503050406030204" pitchFamily="18" charset="0"/>
                <a:cs typeface="Courier New" panose="02070309020205020404" pitchFamily="49" charset="0"/>
              </a:rPr>
              <a:t>ư</a:t>
            </a:r>
            <a:r>
              <a:rPr lang="en-US" sz="2000">
                <a:latin typeface="Cambria" panose="02040503050406030204" pitchFamily="18" charset="0"/>
                <a:cs typeface="Courier New" panose="02070309020205020404" pitchFamily="49" charset="0"/>
              </a:rPr>
              <a:t>ợng (carat) và Giá bán ($) t</a:t>
            </a:r>
            <a:r>
              <a:rPr lang="vi-VN" sz="2000">
                <a:latin typeface="Cambria" panose="02040503050406030204" pitchFamily="18" charset="0"/>
                <a:cs typeface="Courier New" panose="02070309020205020404" pitchFamily="49" charset="0"/>
              </a:rPr>
              <a:t>ư</a:t>
            </a:r>
            <a:r>
              <a:rPr lang="en-US" sz="2000">
                <a:latin typeface="Cambria" panose="02040503050406030204" pitchFamily="18" charset="0"/>
                <a:cs typeface="Courier New" panose="02070309020205020404" pitchFamily="49" charset="0"/>
              </a:rPr>
              <a:t>ơng ứng</a:t>
            </a:r>
          </a:p>
        </p:txBody>
      </p:sp>
      <p:pic>
        <p:nvPicPr>
          <p:cNvPr id="7" name="Picture 2" descr="Diamond Size Chart, Size of Diamonds by MM">
            <a:extLst>
              <a:ext uri="{FF2B5EF4-FFF2-40B4-BE49-F238E27FC236}">
                <a16:creationId xmlns:a16="http://schemas.microsoft.com/office/drawing/2014/main" id="{288BB12C-D9DF-1EA4-345B-61E453D69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529" y="1266692"/>
            <a:ext cx="3483257" cy="16587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2F93609-843C-DED7-E196-3A5AF6939024}"/>
              </a:ext>
            </a:extLst>
          </p:cNvPr>
          <p:cNvPicPr>
            <a:picLocks noChangeAspect="1"/>
          </p:cNvPicPr>
          <p:nvPr/>
        </p:nvPicPr>
        <p:blipFill>
          <a:blip r:embed="rId4"/>
          <a:stretch>
            <a:fillRect/>
          </a:stretch>
        </p:blipFill>
        <p:spPr>
          <a:xfrm>
            <a:off x="8514507" y="2971800"/>
            <a:ext cx="3427545" cy="3581400"/>
          </a:xfrm>
          <a:prstGeom prst="rect">
            <a:avLst/>
          </a:prstGeom>
        </p:spPr>
      </p:pic>
      <p:pic>
        <p:nvPicPr>
          <p:cNvPr id="9" name="Picture 2" descr="K-Means Clustering in Python: Customer Data Segmentation - Statistically  Relevant">
            <a:extLst>
              <a:ext uri="{FF2B5EF4-FFF2-40B4-BE49-F238E27FC236}">
                <a16:creationId xmlns:a16="http://schemas.microsoft.com/office/drawing/2014/main" id="{0E358772-7CAC-0DAC-C35F-AE03CD5BC3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371600"/>
            <a:ext cx="4114800" cy="231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566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7663C030-6ABF-B589-380A-0B1317BFC29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72C9D7F-F4AC-CACC-6F23-61F59C8EA38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E86CADFD-1282-7BAF-5007-9ED239056982}"/>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B0B108DA-6598-525D-0BB7-A629B2CB2438}"/>
              </a:ext>
            </a:extLst>
          </p:cNvPr>
          <p:cNvSpPr>
            <a:spLocks noGrp="1"/>
          </p:cNvSpPr>
          <p:nvPr>
            <p:ph type="title"/>
          </p:nvPr>
        </p:nvSpPr>
        <p:spPr/>
        <p:txBody>
          <a:bodyPr/>
          <a:lstStyle/>
          <a:p>
            <a:r>
              <a:rPr lang="en-VN"/>
              <a:t>Thực hành</a:t>
            </a:r>
          </a:p>
        </p:txBody>
      </p:sp>
      <p:sp>
        <p:nvSpPr>
          <p:cNvPr id="2" name="Content Placeholder 2">
            <a:extLst>
              <a:ext uri="{FF2B5EF4-FFF2-40B4-BE49-F238E27FC236}">
                <a16:creationId xmlns:a16="http://schemas.microsoft.com/office/drawing/2014/main" id="{6E174757-CBFD-F9CA-0234-7A756F4F275E}"/>
              </a:ext>
            </a:extLst>
          </p:cNvPr>
          <p:cNvSpPr txBox="1">
            <a:spLocks/>
          </p:cNvSpPr>
          <p:nvPr/>
        </p:nvSpPr>
        <p:spPr bwMode="auto">
          <a:xfrm>
            <a:off x="158121" y="1160623"/>
            <a:ext cx="73737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10000"/>
              </a:lnSpc>
              <a:spcBef>
                <a:spcPts val="600"/>
              </a:spcBef>
              <a:spcAft>
                <a:spcPts val="600"/>
              </a:spcAft>
              <a:buNone/>
            </a:pPr>
            <a:r>
              <a:rPr lang="en-US" sz="2000" b="1">
                <a:latin typeface="Cambria" panose="02040503050406030204" pitchFamily="18" charset="0"/>
                <a:cs typeface="Courier New" panose="02070309020205020404" pitchFamily="49" charset="0"/>
              </a:rPr>
              <a:t>Áp dụng thuật toán K-Means phân tập dữ liệu thành 3 cụm</a:t>
            </a:r>
            <a:endParaRPr lang="en-US" sz="2000">
              <a:latin typeface="Cambria" panose="02040503050406030204" pitchFamily="18" charset="0"/>
              <a:cs typeface="Courier New" panose="02070309020205020404" pitchFamily="49" charset="0"/>
            </a:endParaRPr>
          </a:p>
        </p:txBody>
      </p:sp>
      <p:pic>
        <p:nvPicPr>
          <p:cNvPr id="1026" name="Picture 2">
            <a:extLst>
              <a:ext uri="{FF2B5EF4-FFF2-40B4-BE49-F238E27FC236}">
                <a16:creationId xmlns:a16="http://schemas.microsoft.com/office/drawing/2014/main" id="{7E1FD2E4-81F9-E2B2-5B0F-A5A843238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196" y="1427323"/>
            <a:ext cx="4770200" cy="32276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F14728C-1234-49B8-CAB0-8A45FD1C4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40246"/>
            <a:ext cx="4482058" cy="2923081"/>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D1BB6DED-C1C7-7EB5-A315-0BF5089DEB0B}"/>
              </a:ext>
            </a:extLst>
          </p:cNvPr>
          <p:cNvSpPr/>
          <p:nvPr/>
        </p:nvSpPr>
        <p:spPr>
          <a:xfrm>
            <a:off x="5379801" y="2819399"/>
            <a:ext cx="1143000" cy="609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030" name="Picture 6">
            <a:extLst>
              <a:ext uri="{FF2B5EF4-FFF2-40B4-BE49-F238E27FC236}">
                <a16:creationId xmlns:a16="http://schemas.microsoft.com/office/drawing/2014/main" id="{AE8D86D8-70C1-84BB-21E8-0182E87478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5595" y="4804712"/>
            <a:ext cx="375920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382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2">
            <a:extLst>
              <a:ext uri="{FF2B5EF4-FFF2-40B4-BE49-F238E27FC236}">
                <a16:creationId xmlns:a16="http://schemas.microsoft.com/office/drawing/2014/main" id="{D96BBC52-2AE2-3BF2-53F8-5732B2ADBB82}"/>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46252BFB-6F12-4719-43FF-76873A757790}"/>
              </a:ext>
            </a:extLst>
          </p:cNvPr>
          <p:cNvSpPr>
            <a:spLocks noGrp="1"/>
          </p:cNvSpPr>
          <p:nvPr>
            <p:ph type="title"/>
          </p:nvPr>
        </p:nvSpPr>
        <p:spPr/>
        <p:txBody>
          <a:bodyPr/>
          <a:lstStyle/>
          <a:p>
            <a:r>
              <a:rPr lang="en-VN">
                <a:latin typeface="+mn-lt"/>
              </a:rPr>
              <a:t>Data Mining Model (nhắc lại)</a:t>
            </a:r>
          </a:p>
        </p:txBody>
      </p:sp>
      <p:sp>
        <p:nvSpPr>
          <p:cNvPr id="7" name="TextBox 6">
            <a:extLst>
              <a:ext uri="{FF2B5EF4-FFF2-40B4-BE49-F238E27FC236}">
                <a16:creationId xmlns:a16="http://schemas.microsoft.com/office/drawing/2014/main" id="{277302C1-8D3D-83AD-8E8E-572B8EC1DD8A}"/>
              </a:ext>
            </a:extLst>
          </p:cNvPr>
          <p:cNvSpPr txBox="1"/>
          <p:nvPr/>
        </p:nvSpPr>
        <p:spPr>
          <a:xfrm>
            <a:off x="246287" y="1752600"/>
            <a:ext cx="6383113" cy="4156331"/>
          </a:xfrm>
          <a:prstGeom prst="rect">
            <a:avLst/>
          </a:prstGeom>
          <a:noFill/>
        </p:spPr>
        <p:txBody>
          <a:bodyPr wrap="square">
            <a:spAutoFit/>
          </a:bodyPr>
          <a:lstStyle/>
          <a:p>
            <a:pPr algn="just">
              <a:lnSpc>
                <a:spcPct val="107000"/>
              </a:lnSpc>
              <a:spcAft>
                <a:spcPts val="1067"/>
              </a:spcAft>
            </a:pPr>
            <a:r>
              <a:rPr lang="vi-VN" sz="2400" b="1">
                <a:latin typeface="Cambria" panose="02040503050406030204" pitchFamily="18" charset="0"/>
              </a:rPr>
              <a:t>Mô hình khai phá dữ liệu (Data Mining Model)</a:t>
            </a:r>
            <a:r>
              <a:rPr lang="vi-VN" sz="2400">
                <a:latin typeface="Cambria" panose="02040503050406030204" pitchFamily="18" charset="0"/>
              </a:rPr>
              <a:t> là phương pháp hoặc kỹ thuật được sử dụng để </a:t>
            </a:r>
            <a:r>
              <a:rPr lang="vi-VN" sz="2400" b="1">
                <a:solidFill>
                  <a:srgbClr val="FF0000"/>
                </a:solidFill>
                <a:latin typeface="Cambria" panose="02040503050406030204" pitchFamily="18" charset="0"/>
              </a:rPr>
              <a:t>trích xuất thông tin có ý nghĩa (insights) </a:t>
            </a:r>
            <a:r>
              <a:rPr lang="vi-VN" sz="2400">
                <a:latin typeface="Cambria" panose="02040503050406030204" pitchFamily="18" charset="0"/>
              </a:rPr>
              <a:t>từ dữ liệu thô, đồng thời áp dụng thông tin này để giải quyết các câu hỏi và vấn đề cụ thể. </a:t>
            </a:r>
          </a:p>
          <a:p>
            <a:pPr algn="just">
              <a:lnSpc>
                <a:spcPct val="107000"/>
              </a:lnSpc>
              <a:spcAft>
                <a:spcPts val="1067"/>
              </a:spcAft>
            </a:pPr>
            <a:r>
              <a:rPr lang="vi-VN" sz="2400">
                <a:latin typeface="Cambria" panose="02040503050406030204" pitchFamily="18" charset="0"/>
              </a:rPr>
              <a:t>Mô hình này thường được thiết kế để tìm ra các mẫu, mối quan hệ, xu hướng hoặc các yếu tố khác ẩn chứa trong dữ liệu mà không dễ dàng nhận thấy.</a:t>
            </a:r>
            <a:endParaRPr lang="en-VN">
              <a:latin typeface="Cambria" panose="02040503050406030204" pitchFamily="18" charset="0"/>
              <a:ea typeface="DengXian" panose="02010600030101010101" pitchFamily="2" charset="-122"/>
              <a:cs typeface="Times New Roman" panose="02020603050405020304" pitchFamily="18" charset="0"/>
            </a:endParaRPr>
          </a:p>
        </p:txBody>
      </p:sp>
      <p:pic>
        <p:nvPicPr>
          <p:cNvPr id="1026" name="Picture 2" descr="Models in Data Mining">
            <a:extLst>
              <a:ext uri="{FF2B5EF4-FFF2-40B4-BE49-F238E27FC236}">
                <a16:creationId xmlns:a16="http://schemas.microsoft.com/office/drawing/2014/main" id="{0BAFFEE6-21D1-987D-3E67-0AED728BDC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31" t="11785" r="18534" b="5414"/>
          <a:stretch/>
        </p:blipFill>
        <p:spPr bwMode="auto">
          <a:xfrm>
            <a:off x="6874411" y="1828800"/>
            <a:ext cx="5317588"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95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D3614-1A47-5A01-FD95-01635D5C33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C853A-FB5F-D371-EB5D-BDBCB2AB0818}"/>
              </a:ext>
            </a:extLst>
          </p:cNvPr>
          <p:cNvSpPr>
            <a:spLocks noGrp="1"/>
          </p:cNvSpPr>
          <p:nvPr>
            <p:ph type="title"/>
          </p:nvPr>
        </p:nvSpPr>
        <p:spPr/>
        <p:txBody>
          <a:bodyPr>
            <a:normAutofit/>
          </a:bodyPr>
          <a:lstStyle/>
          <a:p>
            <a:r>
              <a:rPr lang="en-VN" sz="4400">
                <a:solidFill>
                  <a:srgbClr val="FFC000"/>
                </a:solidFill>
              </a:rPr>
              <a:t>1.7 Bài tập chương 4</a:t>
            </a:r>
          </a:p>
        </p:txBody>
      </p:sp>
    </p:spTree>
    <p:extLst>
      <p:ext uri="{BB962C8B-B14F-4D97-AF65-F5344CB8AC3E}">
        <p14:creationId xmlns:p14="http://schemas.microsoft.com/office/powerpoint/2010/main" val="3658169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8A6E46AD-0FDC-3C59-D394-310A8BB8021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27FC694-30E2-2DAE-E4D8-1027818B22B3}"/>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587D0A6A-19DC-E163-03B6-8F7CFAC3B264}"/>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C3BCFC48-7DB0-184F-D19B-38C52ED89491}"/>
              </a:ext>
            </a:extLst>
          </p:cNvPr>
          <p:cNvSpPr>
            <a:spLocks noGrp="1"/>
          </p:cNvSpPr>
          <p:nvPr>
            <p:ph type="title"/>
          </p:nvPr>
        </p:nvSpPr>
        <p:spPr/>
        <p:txBody>
          <a:bodyPr/>
          <a:lstStyle/>
          <a:p>
            <a:r>
              <a:rPr lang="en-VN"/>
              <a:t>Bài tập chương 4</a:t>
            </a:r>
          </a:p>
        </p:txBody>
      </p:sp>
      <p:sp>
        <p:nvSpPr>
          <p:cNvPr id="5" name="Content Placeholder 3">
            <a:extLst>
              <a:ext uri="{FF2B5EF4-FFF2-40B4-BE49-F238E27FC236}">
                <a16:creationId xmlns:a16="http://schemas.microsoft.com/office/drawing/2014/main" id="{CCA30E62-4C9A-E5C7-8C14-FF1A92B1E3F1}"/>
              </a:ext>
            </a:extLst>
          </p:cNvPr>
          <p:cNvSpPr txBox="1">
            <a:spLocks/>
          </p:cNvSpPr>
          <p:nvPr/>
        </p:nvSpPr>
        <p:spPr>
          <a:xfrm>
            <a:off x="275543" y="1172652"/>
            <a:ext cx="11640913" cy="2027748"/>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4" indent="0">
              <a:buNone/>
            </a:pPr>
            <a:r>
              <a:rPr lang="vi-VN" b="1">
                <a:latin typeface="Cambria" panose="02040503050406030204" pitchFamily="18" charset="0"/>
              </a:rPr>
              <a:t>Dữ liệu Data_Person.xlsx lưu trữ thông tin của 500 nhân viên trong một công ty bao gồm:</a:t>
            </a:r>
          </a:p>
          <a:p>
            <a:pPr marL="342900" lvl="4" indent="-342900"/>
            <a:r>
              <a:rPr lang="vi-VN">
                <a:latin typeface="Cambria" panose="02040503050406030204" pitchFamily="18" charset="0"/>
              </a:rPr>
              <a:t>Personal: Mã nhân viên</a:t>
            </a:r>
          </a:p>
          <a:p>
            <a:pPr marL="342900" lvl="4" indent="-342900"/>
            <a:r>
              <a:rPr lang="vi-VN">
                <a:latin typeface="Cambria" panose="02040503050406030204" pitchFamily="18" charset="0"/>
              </a:rPr>
              <a:t>Gender: Giới tính</a:t>
            </a:r>
          </a:p>
          <a:p>
            <a:pPr marL="342900" lvl="4" indent="-342900"/>
            <a:r>
              <a:rPr lang="vi-VN">
                <a:latin typeface="Cambria" panose="02040503050406030204" pitchFamily="18" charset="0"/>
              </a:rPr>
              <a:t>Height_cm: Chiều cao (cm)</a:t>
            </a:r>
          </a:p>
          <a:p>
            <a:pPr marL="342900" lvl="4" indent="-342900"/>
            <a:r>
              <a:rPr lang="vi-VN">
                <a:latin typeface="Cambria" panose="02040503050406030204" pitchFamily="18" charset="0"/>
              </a:rPr>
              <a:t>Weight_kg: Cân nặng (kg)</a:t>
            </a:r>
          </a:p>
        </p:txBody>
      </p:sp>
      <p:pic>
        <p:nvPicPr>
          <p:cNvPr id="7" name="Picture 6">
            <a:extLst>
              <a:ext uri="{FF2B5EF4-FFF2-40B4-BE49-F238E27FC236}">
                <a16:creationId xmlns:a16="http://schemas.microsoft.com/office/drawing/2014/main" id="{3A479D91-9A0C-03CF-FB0D-DDDFE304970F}"/>
              </a:ext>
            </a:extLst>
          </p:cNvPr>
          <p:cNvPicPr>
            <a:picLocks noChangeAspect="1"/>
          </p:cNvPicPr>
          <p:nvPr/>
        </p:nvPicPr>
        <p:blipFill>
          <a:blip r:embed="rId3"/>
          <a:stretch>
            <a:fillRect/>
          </a:stretch>
        </p:blipFill>
        <p:spPr>
          <a:xfrm>
            <a:off x="4591987" y="1951257"/>
            <a:ext cx="6553200" cy="3412688"/>
          </a:xfrm>
          <a:prstGeom prst="rect">
            <a:avLst/>
          </a:prstGeom>
        </p:spPr>
      </p:pic>
    </p:spTree>
    <p:extLst>
      <p:ext uri="{BB962C8B-B14F-4D97-AF65-F5344CB8AC3E}">
        <p14:creationId xmlns:p14="http://schemas.microsoft.com/office/powerpoint/2010/main" val="2356632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2589F6AF-D84E-A2D4-E760-AFCCFF3E1F9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657AC5D-85EE-DD7B-8D2A-93500CF35084}"/>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91445F73-CDF0-8D42-AC04-8739429256C9}"/>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C1AB5CB7-67B5-DF8C-2787-1886BE7DEDB5}"/>
              </a:ext>
            </a:extLst>
          </p:cNvPr>
          <p:cNvSpPr>
            <a:spLocks noGrp="1"/>
          </p:cNvSpPr>
          <p:nvPr>
            <p:ph type="title"/>
          </p:nvPr>
        </p:nvSpPr>
        <p:spPr/>
        <p:txBody>
          <a:bodyPr/>
          <a:lstStyle/>
          <a:p>
            <a:r>
              <a:rPr lang="en-VN"/>
              <a:t>Bài tập chương 4</a:t>
            </a:r>
          </a:p>
        </p:txBody>
      </p:sp>
      <p:sp>
        <p:nvSpPr>
          <p:cNvPr id="5" name="Content Placeholder 3">
            <a:extLst>
              <a:ext uri="{FF2B5EF4-FFF2-40B4-BE49-F238E27FC236}">
                <a16:creationId xmlns:a16="http://schemas.microsoft.com/office/drawing/2014/main" id="{EDA4DA48-9067-68A0-C1D1-21BD522AB309}"/>
              </a:ext>
            </a:extLst>
          </p:cNvPr>
          <p:cNvSpPr txBox="1">
            <a:spLocks/>
          </p:cNvSpPr>
          <p:nvPr/>
        </p:nvSpPr>
        <p:spPr>
          <a:xfrm>
            <a:off x="4572000" y="1172652"/>
            <a:ext cx="7344456" cy="2484948"/>
          </a:xfrm>
          <a:prstGeom prst="rect">
            <a:avLst/>
          </a:prstGeom>
        </p:spPr>
        <p:txBody>
          <a:bodyPr/>
          <a:lst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4" indent="0" algn="just">
              <a:buNone/>
            </a:pPr>
            <a:r>
              <a:rPr lang="vi-VN" b="1">
                <a:latin typeface="Cambria" panose="02040503050406030204" pitchFamily="18" charset="0"/>
              </a:rPr>
              <a:t>YÊU CẦU:</a:t>
            </a:r>
          </a:p>
          <a:p>
            <a:pPr marL="0" lvl="4" indent="0" algn="just">
              <a:buNone/>
            </a:pPr>
            <a:r>
              <a:rPr lang="vi-VN">
                <a:latin typeface="Cambria" panose="02040503050406030204" pitchFamily="18" charset="0"/>
              </a:rPr>
              <a:t>Sử dụng thuật toán phân cụm Kmeans cho tập dữ liệu với 2 thuộc tính phân cụm: Height_cm và Weight_kg:</a:t>
            </a:r>
          </a:p>
          <a:p>
            <a:pPr marL="342900" lvl="4" indent="-342900" algn="just">
              <a:buFont typeface="Wingdings" pitchFamily="2" charset="2"/>
              <a:buChar char="Ø"/>
            </a:pPr>
            <a:r>
              <a:rPr lang="vi-VN">
                <a:latin typeface="Cambria" panose="02040503050406030204" pitchFamily="18" charset="0"/>
              </a:rPr>
              <a:t>Chọn số cụm k=5, hãy thực hiện phân cụm và trực quan hóa kết quả phân cụm.</a:t>
            </a:r>
          </a:p>
          <a:p>
            <a:pPr marL="342900" lvl="4" indent="-342900" algn="just">
              <a:buFont typeface="Wingdings" pitchFamily="2" charset="2"/>
              <a:buChar char="Ø"/>
            </a:pPr>
            <a:r>
              <a:rPr lang="vi-VN">
                <a:latin typeface="Cambria" panose="02040503050406030204" pitchFamily="18" charset="0"/>
              </a:rPr>
              <a:t>Liệt kê danh sách nhân viên theo từng cụm và nhận xét đặc điểm của nhân viên mỗi cụm này!</a:t>
            </a:r>
            <a:endParaRPr lang="en-VN">
              <a:latin typeface="Cambria" panose="02040503050406030204" pitchFamily="18" charset="0"/>
            </a:endParaRPr>
          </a:p>
        </p:txBody>
      </p:sp>
      <p:pic>
        <p:nvPicPr>
          <p:cNvPr id="2" name="Picture 2" descr="K means Clustering Algorithm tutorial - YouTube">
            <a:extLst>
              <a:ext uri="{FF2B5EF4-FFF2-40B4-BE49-F238E27FC236}">
                <a16:creationId xmlns:a16="http://schemas.microsoft.com/office/drawing/2014/main" id="{6FC5C18E-D07A-7564-2CDA-85E729932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37" y="1210127"/>
            <a:ext cx="3965709" cy="223143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BC643F1-1FB8-5C92-699C-800618CA3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784342"/>
            <a:ext cx="4292600" cy="29585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E98AC99-9202-FA92-3698-C7FA5F9BB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6297" y="3720971"/>
            <a:ext cx="4476490" cy="3085316"/>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48543704-42E4-2ED8-C8CB-AECB2F596FC5}"/>
              </a:ext>
            </a:extLst>
          </p:cNvPr>
          <p:cNvSpPr/>
          <p:nvPr/>
        </p:nvSpPr>
        <p:spPr>
          <a:xfrm>
            <a:off x="5359401" y="4958829"/>
            <a:ext cx="1143000" cy="609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559369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0D8A298-D657-5561-B52A-5B7FF5EA8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9439" y="1371600"/>
            <a:ext cx="4914507" cy="440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26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2">
            <a:extLst>
              <a:ext uri="{FF2B5EF4-FFF2-40B4-BE49-F238E27FC236}">
                <a16:creationId xmlns:a16="http://schemas.microsoft.com/office/drawing/2014/main" id="{D96BBC52-2AE2-3BF2-53F8-5732B2ADBB82}"/>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46252BFB-6F12-4719-43FF-76873A757790}"/>
              </a:ext>
            </a:extLst>
          </p:cNvPr>
          <p:cNvSpPr>
            <a:spLocks noGrp="1"/>
          </p:cNvSpPr>
          <p:nvPr>
            <p:ph type="title"/>
          </p:nvPr>
        </p:nvSpPr>
        <p:spPr/>
        <p:txBody>
          <a:bodyPr/>
          <a:lstStyle/>
          <a:p>
            <a:r>
              <a:rPr lang="en-VN">
                <a:latin typeface="+mn-lt"/>
              </a:rPr>
              <a:t>Data Mining Model</a:t>
            </a:r>
          </a:p>
        </p:txBody>
      </p:sp>
      <p:sp>
        <p:nvSpPr>
          <p:cNvPr id="7" name="TextBox 6">
            <a:extLst>
              <a:ext uri="{FF2B5EF4-FFF2-40B4-BE49-F238E27FC236}">
                <a16:creationId xmlns:a16="http://schemas.microsoft.com/office/drawing/2014/main" id="{277302C1-8D3D-83AD-8E8E-572B8EC1DD8A}"/>
              </a:ext>
            </a:extLst>
          </p:cNvPr>
          <p:cNvSpPr txBox="1"/>
          <p:nvPr/>
        </p:nvSpPr>
        <p:spPr>
          <a:xfrm>
            <a:off x="233587" y="1410775"/>
            <a:ext cx="5316313" cy="2970813"/>
          </a:xfrm>
          <a:prstGeom prst="rect">
            <a:avLst/>
          </a:prstGeom>
          <a:noFill/>
        </p:spPr>
        <p:txBody>
          <a:bodyPr wrap="square">
            <a:spAutoFit/>
          </a:bodyPr>
          <a:lstStyle/>
          <a:p>
            <a:pPr algn="just">
              <a:lnSpc>
                <a:spcPct val="107000"/>
              </a:lnSpc>
              <a:spcAft>
                <a:spcPts val="1067"/>
              </a:spcAft>
            </a:pPr>
            <a:r>
              <a:rPr lang="vi-VN" sz="2400" b="1">
                <a:latin typeface="Cambria" panose="02040503050406030204" pitchFamily="18" charset="0"/>
              </a:rPr>
              <a:t>Mô hình dự đoán (Predictive Models)</a:t>
            </a:r>
            <a:r>
              <a:rPr lang="vi-VN" sz="2400">
                <a:latin typeface="Cambria" panose="02040503050406030204" pitchFamily="18" charset="0"/>
              </a:rPr>
              <a:t>: Loại mô hình này sử dụng dữ liệu lịch sử để dự đoán các giá trị hoặc xu hướng trong tương lai. </a:t>
            </a:r>
          </a:p>
          <a:p>
            <a:pPr algn="just">
              <a:lnSpc>
                <a:spcPct val="107000"/>
              </a:lnSpc>
              <a:spcAft>
                <a:spcPts val="1067"/>
              </a:spcAft>
            </a:pPr>
            <a:r>
              <a:rPr lang="vi-VN" sz="2400">
                <a:latin typeface="Cambria" panose="02040503050406030204" pitchFamily="18" charset="0"/>
              </a:rPr>
              <a:t>Ví dụ, mô hình hồi quy được sử dụng để dự đoán giá cả hoặc xu hướng thị trường dựa trên các dữ liệu đã có</a:t>
            </a:r>
            <a:endParaRPr lang="en-VN">
              <a:latin typeface="Cambria" panose="02040503050406030204" pitchFamily="18" charset="0"/>
              <a:ea typeface="DengXian" panose="02010600030101010101" pitchFamily="2" charset="-122"/>
              <a:cs typeface="Times New Roman" panose="02020603050405020304" pitchFamily="18" charset="0"/>
            </a:endParaRPr>
          </a:p>
        </p:txBody>
      </p:sp>
      <p:pic>
        <p:nvPicPr>
          <p:cNvPr id="2050" name="Picture 2" descr="Data Mining Models">
            <a:extLst>
              <a:ext uri="{FF2B5EF4-FFF2-40B4-BE49-F238E27FC236}">
                <a16:creationId xmlns:a16="http://schemas.microsoft.com/office/drawing/2014/main" id="{5B14CE18-7259-CA54-2DBF-B31B0CEB4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0" y="4329264"/>
            <a:ext cx="6337300" cy="24666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F44AC3-34CF-1C8E-EE8C-C9897AC91E74}"/>
              </a:ext>
            </a:extLst>
          </p:cNvPr>
          <p:cNvSpPr txBox="1"/>
          <p:nvPr/>
        </p:nvSpPr>
        <p:spPr>
          <a:xfrm>
            <a:off x="6477000" y="1295400"/>
            <a:ext cx="5316313" cy="3467488"/>
          </a:xfrm>
          <a:prstGeom prst="rect">
            <a:avLst/>
          </a:prstGeom>
          <a:noFill/>
        </p:spPr>
        <p:txBody>
          <a:bodyPr wrap="square">
            <a:spAutoFit/>
          </a:bodyPr>
          <a:lstStyle/>
          <a:p>
            <a:pPr algn="just">
              <a:lnSpc>
                <a:spcPct val="107000"/>
              </a:lnSpc>
              <a:spcAft>
                <a:spcPts val="1067"/>
              </a:spcAft>
            </a:pPr>
            <a:r>
              <a:rPr lang="vi-VN" sz="2200" b="1">
                <a:latin typeface="Cambria" panose="02040503050406030204" pitchFamily="18" charset="0"/>
              </a:rPr>
              <a:t>Mô hình mô tả (Descriptive Models)</a:t>
            </a:r>
            <a:r>
              <a:rPr lang="vi-VN" sz="2200">
                <a:latin typeface="Cambria" panose="02040503050406030204" pitchFamily="18" charset="0"/>
              </a:rPr>
              <a:t>: Loại mô hình này tập trung vào việc mô tả các mẫu dữ liệu và mối quan hệ giữa các biến số mà không nhất thiết phải đưa ra dự đoán. </a:t>
            </a:r>
          </a:p>
          <a:p>
            <a:pPr algn="just">
              <a:lnSpc>
                <a:spcPct val="107000"/>
              </a:lnSpc>
              <a:spcAft>
                <a:spcPts val="1067"/>
              </a:spcAft>
            </a:pPr>
            <a:r>
              <a:rPr lang="vi-VN" sz="2200">
                <a:latin typeface="Cambria" panose="02040503050406030204" pitchFamily="18" charset="0"/>
              </a:rPr>
              <a:t>Mô hình dựa trên luật kết hợp là một ví dụ, trong đó các nhà phân tích tìm kiếm các yếu tố thường xuất hiện cùng nhau trong dữ liệu.</a:t>
            </a:r>
            <a:endParaRPr lang="en-VN" sz="2200">
              <a:latin typeface="Cambria" panose="02040503050406030204" pitchFamily="18"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4714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Rectangle 2">
            <a:extLst>
              <a:ext uri="{FF2B5EF4-FFF2-40B4-BE49-F238E27FC236}">
                <a16:creationId xmlns:a16="http://schemas.microsoft.com/office/drawing/2014/main" id="{D96BBC52-2AE2-3BF2-53F8-5732B2ADBB82}"/>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Title 3">
            <a:extLst>
              <a:ext uri="{FF2B5EF4-FFF2-40B4-BE49-F238E27FC236}">
                <a16:creationId xmlns:a16="http://schemas.microsoft.com/office/drawing/2014/main" id="{6A0E9A2D-3341-31E9-F76C-759EA9C61173}"/>
              </a:ext>
            </a:extLst>
          </p:cNvPr>
          <p:cNvSpPr>
            <a:spLocks noGrp="1"/>
          </p:cNvSpPr>
          <p:nvPr>
            <p:ph type="title"/>
          </p:nvPr>
        </p:nvSpPr>
        <p:spPr/>
        <p:txBody>
          <a:bodyPr/>
          <a:lstStyle/>
          <a:p>
            <a:r>
              <a:rPr lang="en-VN"/>
              <a:t>Data Mining Model</a:t>
            </a:r>
          </a:p>
        </p:txBody>
      </p:sp>
      <p:pic>
        <p:nvPicPr>
          <p:cNvPr id="3074" name="Picture 2" descr="Data Mining Models">
            <a:extLst>
              <a:ext uri="{FF2B5EF4-FFF2-40B4-BE49-F238E27FC236}">
                <a16:creationId xmlns:a16="http://schemas.microsoft.com/office/drawing/2014/main" id="{CD4B251B-8EB4-61BB-4FC1-7B13EECE2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1091848"/>
            <a:ext cx="10133852" cy="5308952"/>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7987EB81-DCE6-95EF-7895-18EBD8B25E57}"/>
              </a:ext>
            </a:extLst>
          </p:cNvPr>
          <p:cNvSpPr/>
          <p:nvPr/>
        </p:nvSpPr>
        <p:spPr>
          <a:xfrm rot="16200000">
            <a:off x="6667500" y="5321088"/>
            <a:ext cx="762000" cy="3810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5" name="Rectangle 4">
            <a:extLst>
              <a:ext uri="{FF2B5EF4-FFF2-40B4-BE49-F238E27FC236}">
                <a16:creationId xmlns:a16="http://schemas.microsoft.com/office/drawing/2014/main" id="{008AFA0E-919B-CBD3-DEA9-0CA2EE68B80E}"/>
              </a:ext>
            </a:extLst>
          </p:cNvPr>
          <p:cNvSpPr/>
          <p:nvPr/>
        </p:nvSpPr>
        <p:spPr>
          <a:xfrm>
            <a:off x="6096000" y="4495800"/>
            <a:ext cx="1905000" cy="6219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436241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6F64-E028-8C42-9AE3-E612A25DAA47}"/>
              </a:ext>
            </a:extLst>
          </p:cNvPr>
          <p:cNvSpPr>
            <a:spLocks noGrp="1"/>
          </p:cNvSpPr>
          <p:nvPr>
            <p:ph type="title"/>
          </p:nvPr>
        </p:nvSpPr>
        <p:spPr>
          <a:xfrm>
            <a:off x="76200" y="2438400"/>
            <a:ext cx="9144000" cy="2124077"/>
          </a:xfrm>
        </p:spPr>
        <p:txBody>
          <a:bodyPr>
            <a:normAutofit/>
          </a:bodyPr>
          <a:lstStyle/>
          <a:p>
            <a:r>
              <a:rPr lang="en-VN" sz="4000">
                <a:solidFill>
                  <a:srgbClr val="FFC000"/>
                </a:solidFill>
              </a:rPr>
              <a:t>1.2 Tổng quan về phân cụm dữ liệu</a:t>
            </a:r>
          </a:p>
        </p:txBody>
      </p:sp>
    </p:spTree>
    <p:extLst>
      <p:ext uri="{BB962C8B-B14F-4D97-AF65-F5344CB8AC3E}">
        <p14:creationId xmlns:p14="http://schemas.microsoft.com/office/powerpoint/2010/main" val="3690219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1" y="1199252"/>
            <a:ext cx="12039599" cy="1543948"/>
          </a:xfrm>
          <a:prstGeom prst="rect">
            <a:avLst/>
          </a:prstGeom>
          <a:noFill/>
          <a:ln>
            <a:noFill/>
          </a:ln>
        </p:spPr>
        <p:txBody>
          <a:bodyPr spcFirstLastPara="1" wrap="square" lIns="121900" tIns="121900" rIns="121900" bIns="121900" anchor="t" anchorCtr="0">
            <a:noAutofit/>
          </a:bodyPr>
          <a:lstStyle/>
          <a:p>
            <a:pPr marL="457189" indent="-457189" algn="just">
              <a:lnSpc>
                <a:spcPct val="120000"/>
              </a:lnSpc>
              <a:spcBef>
                <a:spcPts val="800"/>
              </a:spcBef>
              <a:spcAft>
                <a:spcPts val="800"/>
              </a:spcAft>
              <a:buFont typeface="Symbol" pitchFamily="2" charset="2"/>
              <a:buChar char=""/>
            </a:pPr>
            <a:r>
              <a:rPr lang="en-US" sz="2200" b="1">
                <a:latin typeface="Cambria" panose="02040503050406030204" pitchFamily="18" charset="0"/>
              </a:rPr>
              <a:t>Phân cụm dữ liệu (Clustering) </a:t>
            </a:r>
            <a:r>
              <a:rPr lang="en-US" sz="2200">
                <a:latin typeface="Cambria" panose="02040503050406030204" pitchFamily="18" charset="0"/>
              </a:rPr>
              <a:t> là một kỹ thuật trong khá phá dữ liệu (Data mining) nhằm tìm kiếm, phát hiện các cụm, các mẫu dữ liệu tự nhiên tiềm ẩn, quan tâm trong tập dữ liệu lớn, từ đó cung cấp thông tin, tri thức hữu ích cho ra quyết định.</a:t>
            </a:r>
            <a:endParaRPr lang="en-VN" sz="2200">
              <a:latin typeface="Cambria" panose="02040503050406030204" pitchFamily="18" charset="0"/>
              <a:ea typeface="DengXian" panose="02010600030101010101" pitchFamily="2" charset="-122"/>
              <a:cs typeface="Times New Roman" panose="02020603050405020304" pitchFamily="18" charset="0"/>
            </a:endParaRPr>
          </a:p>
        </p:txBody>
      </p:sp>
      <p:sp>
        <p:nvSpPr>
          <p:cNvPr id="2" name="Rectangle 2">
            <a:extLst>
              <a:ext uri="{FF2B5EF4-FFF2-40B4-BE49-F238E27FC236}">
                <a16:creationId xmlns:a16="http://schemas.microsoft.com/office/drawing/2014/main" id="{D96BBC52-2AE2-3BF2-53F8-5732B2ADBB82}"/>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C2C4C963-9561-DC99-CDCD-B46A82612F85}"/>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9367EA6C-3AEA-7335-DC68-EF520DA8545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F77CFDB7-6B26-9ADF-5EE0-BAC80A4EE64B}"/>
              </a:ext>
            </a:extLst>
          </p:cNvPr>
          <p:cNvSpPr>
            <a:spLocks noGrp="1"/>
          </p:cNvSpPr>
          <p:nvPr>
            <p:ph type="title"/>
          </p:nvPr>
        </p:nvSpPr>
        <p:spPr/>
        <p:txBody>
          <a:bodyPr/>
          <a:lstStyle/>
          <a:p>
            <a:r>
              <a:rPr lang="en-VN"/>
              <a:t>Tổng quan về phân cụm dữ liệu</a:t>
            </a:r>
          </a:p>
        </p:txBody>
      </p:sp>
      <p:pic>
        <p:nvPicPr>
          <p:cNvPr id="9" name="Picture 2" descr="Clustering - Meaning, Types, Examples, Importance, Vs Regression">
            <a:extLst>
              <a:ext uri="{FF2B5EF4-FFF2-40B4-BE49-F238E27FC236}">
                <a16:creationId xmlns:a16="http://schemas.microsoft.com/office/drawing/2014/main" id="{DC48040C-0EC2-1F9D-8369-68C32FD82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406"/>
          <a:stretch/>
        </p:blipFill>
        <p:spPr bwMode="auto">
          <a:xfrm>
            <a:off x="1612900" y="2819400"/>
            <a:ext cx="8966200" cy="361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281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3" name="Google Shape;63;p14"/>
          <p:cNvSpPr txBox="1"/>
          <p:nvPr/>
        </p:nvSpPr>
        <p:spPr>
          <a:xfrm>
            <a:off x="0" y="1333500"/>
            <a:ext cx="11963400" cy="1333500"/>
          </a:xfrm>
          <a:prstGeom prst="rect">
            <a:avLst/>
          </a:prstGeom>
          <a:noFill/>
          <a:ln>
            <a:noFill/>
          </a:ln>
        </p:spPr>
        <p:txBody>
          <a:bodyPr spcFirstLastPara="1" wrap="square" lIns="121900" tIns="121900" rIns="121900" bIns="121900" anchor="t" anchorCtr="0">
            <a:noAutofit/>
          </a:bodyPr>
          <a:lstStyle/>
          <a:p>
            <a:pPr marL="457189" indent="-457189" algn="just">
              <a:lnSpc>
                <a:spcPct val="120000"/>
              </a:lnSpc>
              <a:spcBef>
                <a:spcPts val="800"/>
              </a:spcBef>
              <a:spcAft>
                <a:spcPts val="800"/>
              </a:spcAft>
              <a:buFont typeface="Symbol" pitchFamily="2" charset="2"/>
              <a:buChar char=""/>
            </a:pPr>
            <a:r>
              <a:rPr lang="en-US" sz="2400">
                <a:latin typeface="Cambria" panose="02040503050406030204" pitchFamily="18" charset="0"/>
                <a:ea typeface="DengXian" panose="02010600030101010101" pitchFamily="2" charset="-122"/>
                <a:cs typeface="Times New Roman" panose="02020603050405020304" pitchFamily="18" charset="0"/>
              </a:rPr>
              <a:t>Phân cụm (Clustering) được sử dụng để nhóm các đối tượng dữ liệu lại với nhau dựa trên mức độ tương đồng giữa chúng)</a:t>
            </a:r>
            <a:endParaRPr lang="en-VN" sz="2400">
              <a:latin typeface="Cambria" panose="02040503050406030204" pitchFamily="18" charset="0"/>
              <a:ea typeface="DengXian" panose="02010600030101010101" pitchFamily="2" charset="-122"/>
              <a:cs typeface="Times New Roman" panose="02020603050405020304" pitchFamily="18" charset="0"/>
            </a:endParaRPr>
          </a:p>
        </p:txBody>
      </p:sp>
      <p:sp>
        <p:nvSpPr>
          <p:cNvPr id="2" name="Rectangle 2">
            <a:extLst>
              <a:ext uri="{FF2B5EF4-FFF2-40B4-BE49-F238E27FC236}">
                <a16:creationId xmlns:a16="http://schemas.microsoft.com/office/drawing/2014/main" id="{D96BBC52-2AE2-3BF2-53F8-5732B2ADBB82}"/>
              </a:ext>
            </a:extLst>
          </p:cNvPr>
          <p:cNvSpPr>
            <a:spLocks noChangeArrowheads="1"/>
          </p:cNvSpPr>
          <p:nvPr/>
        </p:nvSpPr>
        <p:spPr bwMode="auto">
          <a:xfrm>
            <a:off x="1" y="2079059"/>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3" name="Rectangle 2">
            <a:extLst>
              <a:ext uri="{FF2B5EF4-FFF2-40B4-BE49-F238E27FC236}">
                <a16:creationId xmlns:a16="http://schemas.microsoft.com/office/drawing/2014/main" id="{C2C4C963-9561-DC99-CDCD-B46A82612F85}"/>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4" name="Rectangle 4">
            <a:extLst>
              <a:ext uri="{FF2B5EF4-FFF2-40B4-BE49-F238E27FC236}">
                <a16:creationId xmlns:a16="http://schemas.microsoft.com/office/drawing/2014/main" id="{9367EA6C-3AEA-7335-DC68-EF520DA85458}"/>
              </a:ext>
            </a:extLst>
          </p:cNvPr>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VN" sz="2400"/>
          </a:p>
        </p:txBody>
      </p:sp>
      <p:sp>
        <p:nvSpPr>
          <p:cNvPr id="6" name="Title 5">
            <a:extLst>
              <a:ext uri="{FF2B5EF4-FFF2-40B4-BE49-F238E27FC236}">
                <a16:creationId xmlns:a16="http://schemas.microsoft.com/office/drawing/2014/main" id="{F77CFDB7-6B26-9ADF-5EE0-BAC80A4EE64B}"/>
              </a:ext>
            </a:extLst>
          </p:cNvPr>
          <p:cNvSpPr>
            <a:spLocks noGrp="1"/>
          </p:cNvSpPr>
          <p:nvPr>
            <p:ph type="title"/>
          </p:nvPr>
        </p:nvSpPr>
        <p:spPr/>
        <p:txBody>
          <a:bodyPr/>
          <a:lstStyle/>
          <a:p>
            <a:r>
              <a:rPr lang="en-VN"/>
              <a:t>Tổng quan về phân cụm dữ liệu</a:t>
            </a:r>
          </a:p>
        </p:txBody>
      </p:sp>
      <p:pic>
        <p:nvPicPr>
          <p:cNvPr id="1026" name="Picture 2" descr="Clustering in Machine Learning - Javatpoint">
            <a:extLst>
              <a:ext uri="{FF2B5EF4-FFF2-40B4-BE49-F238E27FC236}">
                <a16:creationId xmlns:a16="http://schemas.microsoft.com/office/drawing/2014/main" id="{EC445249-88D3-1071-35D5-0E7C9CB32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3" y="2991098"/>
            <a:ext cx="5291294" cy="35240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int a Complete Picture of your Customers">
            <a:extLst>
              <a:ext uri="{FF2B5EF4-FFF2-40B4-BE49-F238E27FC236}">
                <a16:creationId xmlns:a16="http://schemas.microsoft.com/office/drawing/2014/main" id="{FE87C9E6-F942-896D-8D7B-C565FF6FB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795" y="3086100"/>
            <a:ext cx="598360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139383"/>
      </p:ext>
    </p:extLst>
  </p:cSld>
  <p:clrMapOvr>
    <a:masterClrMapping/>
  </p:clrMapOvr>
</p:sld>
</file>

<file path=ppt/theme/theme1.xml><?xml version="1.0" encoding="utf-8"?>
<a:theme xmlns:a="http://schemas.openxmlformats.org/drawingml/2006/main" name="BasicML-Lec01-CourseIntroduc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2AFA78B2F20B704A85C19965BF62F1CB" ma:contentTypeVersion="12" ma:contentTypeDescription="Tạo tài liệu mới." ma:contentTypeScope="" ma:versionID="6230f70c9d14d59029c37607cfdbc9d0">
  <xsd:schema xmlns:xsd="http://www.w3.org/2001/XMLSchema" xmlns:xs="http://www.w3.org/2001/XMLSchema" xmlns:p="http://schemas.microsoft.com/office/2006/metadata/properties" xmlns:ns2="a26082a1-00f1-4711-b47a-72071d60b925" xmlns:ns3="72688183-f346-41a8-ac7e-b1b1f19b63bc" targetNamespace="http://schemas.microsoft.com/office/2006/metadata/properties" ma:root="true" ma:fieldsID="7d5567bc6ae4a36e87a5f5b79c4249dc" ns2:_="" ns3:_="">
    <xsd:import namespace="a26082a1-00f1-4711-b47a-72071d60b925"/>
    <xsd:import namespace="72688183-f346-41a8-ac7e-b1b1f19b63b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6082a1-00f1-4711-b47a-72071d60b9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hẻ Hình ảnh" ma:readOnly="false" ma:fieldId="{5cf76f15-5ced-4ddc-b409-7134ff3c332f}" ma:taxonomyMulti="true" ma:sspId="7c4f28ad-64bb-42c4-9fe1-28e8126d24b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688183-f346-41a8-ac7e-b1b1f19b63b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2e2da8e-a8a3-4b70-a008-99c97d12228c}" ma:internalName="TaxCatchAll" ma:showField="CatchAllData" ma:web="72688183-f346-41a8-ac7e-b1b1f19b63b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26082a1-00f1-4711-b47a-72071d60b925">
      <Terms xmlns="http://schemas.microsoft.com/office/infopath/2007/PartnerControls"/>
    </lcf76f155ced4ddcb4097134ff3c332f>
    <TaxCatchAll xmlns="72688183-f346-41a8-ac7e-b1b1f19b63bc" xsi:nil="true"/>
  </documentManagement>
</p:properties>
</file>

<file path=customXml/itemProps1.xml><?xml version="1.0" encoding="utf-8"?>
<ds:datastoreItem xmlns:ds="http://schemas.openxmlformats.org/officeDocument/2006/customXml" ds:itemID="{A402E831-319F-4329-A812-76BAC17650C3}"/>
</file>

<file path=customXml/itemProps2.xml><?xml version="1.0" encoding="utf-8"?>
<ds:datastoreItem xmlns:ds="http://schemas.openxmlformats.org/officeDocument/2006/customXml" ds:itemID="{AB1E533C-897C-4AD2-971F-E3BBA43EACD3}"/>
</file>

<file path=customXml/itemProps3.xml><?xml version="1.0" encoding="utf-8"?>
<ds:datastoreItem xmlns:ds="http://schemas.openxmlformats.org/officeDocument/2006/customXml" ds:itemID="{927987AA-A360-4B27-B158-D12B377FC29D}"/>
</file>

<file path=docProps/app.xml><?xml version="1.0" encoding="utf-8"?>
<Properties xmlns="http://schemas.openxmlformats.org/officeDocument/2006/extended-properties" xmlns:vt="http://schemas.openxmlformats.org/officeDocument/2006/docPropsVTypes">
  <Template>Lec3_EdgeDetection</Template>
  <TotalTime>25129</TotalTime>
  <Words>2823</Words>
  <Application>Microsoft Macintosh PowerPoint</Application>
  <PresentationFormat>Widescreen</PresentationFormat>
  <Paragraphs>297</Paragraphs>
  <Slides>43</Slides>
  <Notes>35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43</vt:i4>
      </vt:variant>
    </vt:vector>
  </HeadingPairs>
  <TitlesOfParts>
    <vt:vector size="51" baseType="lpstr">
      <vt:lpstr>Arial</vt:lpstr>
      <vt:lpstr>Calibri</vt:lpstr>
      <vt:lpstr>Cambria</vt:lpstr>
      <vt:lpstr>Symbol</vt:lpstr>
      <vt:lpstr>Wingdings</vt:lpstr>
      <vt:lpstr>BasicML-Lec01-CourseIntroduction</vt:lpstr>
      <vt:lpstr>1_Office Theme</vt:lpstr>
      <vt:lpstr>Office Theme</vt:lpstr>
      <vt:lpstr>CHƯƠNG 4: PHÂN CỤM DỮ LIỆU (Clustering)</vt:lpstr>
      <vt:lpstr>Nội dung chương 4</vt:lpstr>
      <vt:lpstr>1.1 Các mô hình khai phá dữ liệu</vt:lpstr>
      <vt:lpstr>Data Mining Model (nhắc lại)</vt:lpstr>
      <vt:lpstr>Data Mining Model</vt:lpstr>
      <vt:lpstr>Data Mining Model</vt:lpstr>
      <vt:lpstr>1.2 Tổng quan về phân cụm dữ liệu</vt:lpstr>
      <vt:lpstr>Tổng quan về phân cụm dữ liệu</vt:lpstr>
      <vt:lpstr>Tổng quan về phân cụm dữ liệu</vt:lpstr>
      <vt:lpstr>Tổng quan về phân cụm dữ liệu</vt:lpstr>
      <vt:lpstr>Tổng quan về phân cụm dữ liệu</vt:lpstr>
      <vt:lpstr>1.3 Các ứng dụng của phân cụm dữ liệu</vt:lpstr>
      <vt:lpstr>Ứng dụng của phân cụm</vt:lpstr>
      <vt:lpstr>1.4 Một số thuật toán phân cụm</vt:lpstr>
      <vt:lpstr>Một số loại phân cụm dữ liệu</vt:lpstr>
      <vt:lpstr>Một số loại phân cụm dữ liệu</vt:lpstr>
      <vt:lpstr>Một số loại phân cụm dữ liệu</vt:lpstr>
      <vt:lpstr>Một số loại phân cụm dữ liệu</vt:lpstr>
      <vt:lpstr>Một số loại phân cụm dữ liệu</vt:lpstr>
      <vt:lpstr>1.5 Thuật toán K-Means</vt:lpstr>
      <vt:lpstr>Thuật toán K-Means</vt:lpstr>
      <vt:lpstr>Thuật toán K-means</vt:lpstr>
      <vt:lpstr>Thuật toán K-means</vt:lpstr>
      <vt:lpstr>Thuật toán K-means</vt:lpstr>
      <vt:lpstr>Thuật toán K-means</vt:lpstr>
      <vt:lpstr>Thuật toán K-means</vt:lpstr>
      <vt:lpstr>Thuật toán K-means</vt:lpstr>
      <vt:lpstr>Thuật toán K-means</vt:lpstr>
      <vt:lpstr>Thuật toán K-means</vt:lpstr>
      <vt:lpstr>Thuật toán K-means</vt:lpstr>
      <vt:lpstr>Thuật toán K-means</vt:lpstr>
      <vt:lpstr>Thuật toán K-means</vt:lpstr>
      <vt:lpstr>Thuật toán K-means</vt:lpstr>
      <vt:lpstr>Thuật toán K-means</vt:lpstr>
      <vt:lpstr>Thuật toán K-Means</vt:lpstr>
      <vt:lpstr>Thuật toán K-Means</vt:lpstr>
      <vt:lpstr>1.6 Thực hành</vt:lpstr>
      <vt:lpstr>Thực hành</vt:lpstr>
      <vt:lpstr>Thực hành</vt:lpstr>
      <vt:lpstr>1.7 Bài tập chương 4</vt:lpstr>
      <vt:lpstr>Bài tập chương 4</vt:lpstr>
      <vt:lpstr>Bài tập chương 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 Features and Image Matching</dc:title>
  <dc:creator>Vu Hai</dc:creator>
  <cp:lastModifiedBy>Nguyen Thi Phuong Bac</cp:lastModifiedBy>
  <cp:revision>348</cp:revision>
  <dcterms:created xsi:type="dcterms:W3CDTF">2018-12-04T08:46:19Z</dcterms:created>
  <dcterms:modified xsi:type="dcterms:W3CDTF">2024-12-03T03:52:50Z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0x0101002AFA78B2F20B704A85C19965BF62F1CB</vt:lpwstr>
  </property>
</Properties>
</file>